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49"/>
  </p:notesMasterIdLst>
  <p:sldIdLst>
    <p:sldId id="367" r:id="rId2"/>
    <p:sldId id="339" r:id="rId3"/>
    <p:sldId id="369" r:id="rId4"/>
    <p:sldId id="258" r:id="rId5"/>
    <p:sldId id="409" r:id="rId6"/>
    <p:sldId id="444" r:id="rId7"/>
    <p:sldId id="408" r:id="rId8"/>
    <p:sldId id="407" r:id="rId9"/>
    <p:sldId id="471" r:id="rId10"/>
    <p:sldId id="472" r:id="rId11"/>
    <p:sldId id="268" r:id="rId12"/>
    <p:sldId id="415" r:id="rId13"/>
    <p:sldId id="445" r:id="rId14"/>
    <p:sldId id="446" r:id="rId15"/>
    <p:sldId id="447" r:id="rId16"/>
    <p:sldId id="448" r:id="rId17"/>
    <p:sldId id="473" r:id="rId18"/>
    <p:sldId id="475" r:id="rId19"/>
    <p:sldId id="474" r:id="rId20"/>
    <p:sldId id="477" r:id="rId21"/>
    <p:sldId id="478" r:id="rId22"/>
    <p:sldId id="430" r:id="rId23"/>
    <p:sldId id="449" r:id="rId24"/>
    <p:sldId id="450" r:id="rId25"/>
    <p:sldId id="269" r:id="rId26"/>
    <p:sldId id="440" r:id="rId27"/>
    <p:sldId id="451" r:id="rId28"/>
    <p:sldId id="452" r:id="rId29"/>
    <p:sldId id="457" r:id="rId30"/>
    <p:sldId id="458" r:id="rId31"/>
    <p:sldId id="459" r:id="rId32"/>
    <p:sldId id="460" r:id="rId33"/>
    <p:sldId id="461" r:id="rId34"/>
    <p:sldId id="270" r:id="rId35"/>
    <p:sldId id="281" r:id="rId36"/>
    <p:sldId id="462" r:id="rId37"/>
    <p:sldId id="463" r:id="rId38"/>
    <p:sldId id="464" r:id="rId39"/>
    <p:sldId id="465" r:id="rId40"/>
    <p:sldId id="271" r:id="rId41"/>
    <p:sldId id="282" r:id="rId42"/>
    <p:sldId id="466" r:id="rId43"/>
    <p:sldId id="467" r:id="rId44"/>
    <p:sldId id="468" r:id="rId45"/>
    <p:sldId id="469" r:id="rId46"/>
    <p:sldId id="470" r:id="rId47"/>
    <p:sldId id="314" r:id="rId48"/>
  </p:sldIdLst>
  <p:sldSz cx="9144000" cy="6858000" type="screen4x3"/>
  <p:notesSz cx="6858000" cy="9144000"/>
  <p:embeddedFontLst>
    <p:embeddedFont>
      <p:font typeface="Franklin Gothic" panose="020B0604020202020204" charset="0"/>
      <p:regular r:id="rId50"/>
      <p:bold r:id="rId51"/>
      <p:italic r:id="rId52"/>
      <p:boldItalic r:id="rId53"/>
    </p:embeddedFont>
    <p:embeddedFont>
      <p:font typeface="Bebas Neue" panose="020B0604020202020204" charset="0"/>
      <p:regular r:id="rId54"/>
    </p:embeddedFont>
    <p:embeddedFont>
      <p:font typeface="Calibri" panose="020F0502020204030204" pitchFamily="34" charset="0"/>
      <p:regular r:id="rId55"/>
      <p:bold r:id="rId56"/>
      <p:italic r:id="rId57"/>
      <p:boldItalic r:id="rId58"/>
    </p:embeddedFont>
    <p:embeddedFont>
      <p:font typeface="Roboto Mono" panose="020B0604020202020204" charset="0"/>
      <p:regular r:id="rId59"/>
      <p:bold r:id="rId60"/>
      <p:italic r:id="rId61"/>
      <p:boldItalic r:id="rId62"/>
    </p:embeddedFont>
    <p:embeddedFont>
      <p:font typeface="Arial Unicode MS" panose="020B0604020202020204" pitchFamily="34" charset="-128"/>
      <p:regular r:id="rId63"/>
    </p:embeddedFont>
    <p:embeddedFont>
      <p:font typeface="Roboto Condensed" panose="020B0604020202020204" charset="0"/>
      <p:regular r:id="rId64"/>
      <p:bold r:id="rId65"/>
      <p:italic r:id="rId66"/>
      <p:boldItalic r:id="rId67"/>
    </p:embeddedFont>
    <p:embeddedFont>
      <p:font typeface="Arial Black" panose="020B0A04020102020204" pitchFamily="34" charset="0"/>
      <p:bold r:id="rId68"/>
    </p:embeddedFont>
    <p:embeddedFont>
      <p:font typeface="ＭＳ Ｐゴシック" panose="020B0600070205080204" pitchFamily="34" charset="-128"/>
      <p:regular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Estilo oscuro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87384" autoAdjust="0"/>
  </p:normalViewPr>
  <p:slideViewPr>
    <p:cSldViewPr snapToGrid="0" snapToObjects="1">
      <p:cViewPr varScale="1">
        <p:scale>
          <a:sx n="65" d="100"/>
          <a:sy n="65" d="100"/>
        </p:scale>
        <p:origin x="153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4.fntdata"/><Relationship Id="rId68" Type="http://schemas.openxmlformats.org/officeDocument/2006/relationships/font" Target="fonts/font19.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5" Type="http://schemas.openxmlformats.org/officeDocument/2006/relationships/slide" Target="slides/slide4.xml"/><Relationship Id="rId61" Type="http://schemas.openxmlformats.org/officeDocument/2006/relationships/font" Target="fonts/font12.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font" Target="fonts/font2.fntdata"/><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1.fntdata"/><Relationship Id="rId55" Type="http://schemas.openxmlformats.org/officeDocument/2006/relationships/font" Target="fonts/font6.fntdata"/><Relationship Id="rId7" Type="http://schemas.openxmlformats.org/officeDocument/2006/relationships/slide" Target="slides/slide6.xml"/><Relationship Id="rId7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714474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63392f1e7f_0_49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63392f1e7f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395701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158750" indent="0">
              <a:buNone/>
            </a:pPr>
            <a:endParaRPr lang="es-CL" dirty="0"/>
          </a:p>
        </p:txBody>
      </p:sp>
    </p:spTree>
    <p:extLst>
      <p:ext uri="{BB962C8B-B14F-4D97-AF65-F5344CB8AC3E}">
        <p14:creationId xmlns:p14="http://schemas.microsoft.com/office/powerpoint/2010/main" val="29420487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Agregando Filas a una Tabla</a:t>
            </a: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se desea incorporar un nuevo departamento a la tabla DEPARTMENTS con todos los datos que se muestran. Entonces ¿Qué sentencia DML debemos usar para efectuar esta tarea?</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Para agregar nuevas filas a una tabla se debe usar la sentencia INSERT.</a:t>
            </a: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just"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473735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Agregando Filas a una Tabla</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sintaxis: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tabla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el nombre de la tabla en la cual se desean insertar las nuevas filas.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columna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el nombre de la columna en la tabla donde se desea ingresar el nuevo dato.</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valor</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el nuevo valor para la columna.</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 nueva fila a insertar debe contener los valores para cada columna de la tabla. Dado que la nueva fila a insertar en la tabla debe contener los valores para cada columna, se puede omitir listar las columnas en la cláusula INSERT. En ese caso, los valores a insertar deben ser listados de acuerdo al orden que tengan las columnas en la tabla y se deben asignar todos los valores para las columnas. Si se desea listar las columnas en la cláusula INSERT no es necesario que sea en el orden en que se encuentran en la tabla ya que se de esta forma se indica en forma explícita en que columna se desea insertar el valor.</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Los valores de caracteres y de fecha se deben escribir entre comillas simples. Por cada fila que se desee insertar se debe escribir una nueva sentencia INSERT.</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ambas sentencias insertan una nueva fila a la tabla DEPARTMENTS con el departamento 70. En la primera sentencia  se indica en la cláusula INSERT cada columna de la tabla en donde se insertarán los nuevos valores especificados en la cláusula VALUES. En la segunda sentencia, sólo se indican los valores a insertar por lo tanto, se insertarán en el orden por defecto que las columnas tengan en la tabla.</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17539585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Agregando Filas con Valores Nulos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Para insertar valores Nulos en las columnas se pueden realizar de forma implícita y explícita. Como se muestra en el ejemplo, en el método implícito se omite la columna en la cláusula INSERT. A través de la forma explícita se debe especificar la palabra NULL en la cláusula VALUES.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17287952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Agregando una Nueva Fila con Valores Especiales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También se pueden insertar valores especiales a través de una sentencia INSERT. </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primer ejemplo, se está usando la función de Oracle SYSDATE que retorna la fecha y hora actual de la Base de Datos. Este valor se le asignará como fecha de contrato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hire_date</a:t>
            </a:r>
            <a:r>
              <a:rPr kumimoji="0" lang="es-CL" sz="1200" b="0" i="0" u="none" strike="noStrike" kern="1200" cap="none" spc="0" normalizeH="0" baseline="0" noProof="0" dirty="0">
                <a:ln>
                  <a:noFill/>
                </a:ln>
                <a:solidFill>
                  <a:prstClr val="black"/>
                </a:solidFill>
                <a:effectLst/>
                <a:uLnTx/>
                <a:uFillTx/>
                <a:latin typeface="Calibri"/>
                <a:ea typeface="+mn-ea"/>
                <a:cs typeface="+mn-cs"/>
              </a:rPr>
              <a:t> de la tabla) al empleado 300. </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segundo ejemplo, además de la función SYSDATE, se usa la función USER que retorna el nombre de usuario con el que se está conectado a la Base de Datos. Este valor se le asigna como correo (columna email de la tabla) al empleado 301. Al revisar la fila insertada, se puede observar que la columna email posee el valor HR ya que con ese usuario se estaba conectado a la Base de Datos cuando se insertó la fila. </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29002381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Agregando Filas con Valor obtenido de Subconsulta</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sentencia INSERT, se pueden usar Subconsultas para asignar un valor a alguna columna. </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primer ejemplo, se inserta el empleado 303 y se le asignará como departamento el mismo departamento que posee el empleado 100. Al ver la tabla para revisar la fila insertada, se puede apreciar que el valor para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es 90, que es el departamento al que pertenece el empleado 100.</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En el segundo ejemplo, se inserta el empleado 304 y se le asignará como el salario máximo entre todos los empleados y el mismo departamento que posee el empleado 100. Al ver la tabla para revisar la fila insertada, se puede apreciar que el valor para las columnas </a:t>
            </a:r>
            <a:r>
              <a:rPr kumimoji="0" lang="es-CL" sz="1200" b="0" i="0" u="none" strike="noStrike" kern="1200" cap="none" spc="0" normalizeH="0" baseline="0" noProof="0" dirty="0" err="1">
                <a:ln>
                  <a:noFill/>
                </a:ln>
                <a:solidFill>
                  <a:prstClr val="black"/>
                </a:solidFill>
                <a:effectLst/>
                <a:uLnTx/>
                <a:uFillTx/>
                <a:latin typeface="Calibri"/>
                <a:ea typeface="Arial"/>
                <a:cs typeface="Arial"/>
                <a:sym typeface="Arial"/>
              </a:rPr>
              <a:t>salary</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 es 24000 (que es el salario máximo existente en la tabla </a:t>
            </a:r>
            <a:r>
              <a:rPr kumimoji="0" lang="es-CL" sz="1200" b="0" i="0" u="none" strike="noStrike" kern="1200" cap="none" spc="0" normalizeH="0" baseline="0" noProof="0" dirty="0" err="1">
                <a:ln>
                  <a:noFill/>
                </a:ln>
                <a:solidFill>
                  <a:prstClr val="black"/>
                </a:solidFill>
                <a:effectLst/>
                <a:uLnTx/>
                <a:uFillTx/>
                <a:latin typeface="Calibri"/>
                <a:ea typeface="Arial"/>
                <a:cs typeface="Arial"/>
                <a:sym typeface="Arial"/>
              </a:rPr>
              <a:t>employees</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 y para </a:t>
            </a:r>
            <a:r>
              <a:rPr kumimoji="0" lang="es-CL" sz="1200" b="0" i="0" u="none" strike="noStrike" kern="1200" cap="none" spc="0" normalizeH="0" baseline="0" noProof="0" dirty="0" err="1">
                <a:ln>
                  <a:noFill/>
                </a:ln>
                <a:solidFill>
                  <a:prstClr val="black"/>
                </a:solidFill>
                <a:effectLst/>
                <a:uLnTx/>
                <a:uFillTx/>
                <a:latin typeface="Calibri"/>
                <a:ea typeface="Arial"/>
                <a:cs typeface="Arial"/>
                <a:sym typeface="Arial"/>
              </a:rPr>
              <a:t>department_id</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 es 90, que es el departamento al que pertenece el empleado 100.</a:t>
            </a:r>
          </a:p>
          <a:p>
            <a:pPr marL="0" marR="0" lvl="0" indent="0" algn="just"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478119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Agregando Múltiples Filas en diferentes Tablas</a:t>
            </a:r>
          </a:p>
          <a:p>
            <a:pPr marL="0" marR="0" lvl="0" indent="0" algn="just" defTabSz="914400" rtl="0" eaLnBrk="0" fontAlgn="base" latinLnBrk="0" hangingPunct="0">
              <a:lnSpc>
                <a:spcPct val="100000"/>
              </a:lnSpc>
              <a:spcBef>
                <a:spcPct val="30000"/>
              </a:spcBef>
              <a:spcAft>
                <a:spcPct val="0"/>
              </a:spcAft>
              <a:buClrTx/>
              <a:buSzTx/>
              <a:buFontTx/>
              <a:buNone/>
              <a:tabLst/>
              <a:defRPr/>
            </a:pPr>
            <a:r>
              <a:rPr lang="es-ES" sz="1200" dirty="0">
                <a:latin typeface="Calibri" panose="020F0502020204030204" pitchFamily="34" charset="0"/>
                <a:cs typeface="Calibri" panose="020F0502020204030204" pitchFamily="34" charset="0"/>
              </a:rPr>
              <a:t>A veces, es posible que se desee insertar varias filas en una tabla o varias tablas. Para ello, Oracle proporciona dos tipos de sentencias de inserción de múltiples filas: Incondicional y Condicional</a:t>
            </a:r>
            <a:endParaRPr kumimoji="0" lang="es-CL"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3695342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panose="020F0502020204030204" pitchFamily="34" charset="0"/>
                <a:ea typeface="Arial"/>
                <a:cs typeface="Calibri" panose="020F0502020204030204" pitchFamily="34" charset="0"/>
                <a:sym typeface="Arial"/>
              </a:rPr>
              <a:t>Agregando Múltiples Filas en diferentes Tablas</a:t>
            </a:r>
            <a:endParaRPr kumimoji="0" lang="es-CL" sz="1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dirty="0">
                <a:latin typeface="Calibri" panose="020F0502020204030204" pitchFamily="34" charset="0"/>
                <a:cs typeface="Calibri" panose="020F0502020204030204" pitchFamily="34" charset="0"/>
              </a:rPr>
              <a:t>En el ejemplo, primero se crean las tablas TABLA_PRUEBA1 y TABLA_PRUEBA2 las que serán usadas para la inserción de múltiples filas . Para recordar los contenidos de creación </a:t>
            </a:r>
            <a:r>
              <a:rPr lang="es-CL" sz="1200">
                <a:latin typeface="Calibri" panose="020F0502020204030204" pitchFamily="34" charset="0"/>
                <a:cs typeface="Calibri" panose="020F0502020204030204" pitchFamily="34" charset="0"/>
              </a:rPr>
              <a:t>de tablas de </a:t>
            </a:r>
            <a:r>
              <a:rPr lang="es-CL" sz="1200" dirty="0">
                <a:latin typeface="Calibri" panose="020F0502020204030204" pitchFamily="34" charset="0"/>
                <a:cs typeface="Calibri" panose="020F0502020204030204" pitchFamily="34" charset="0"/>
              </a:rPr>
              <a:t>la asignatura anterior, se usan columnas de </a:t>
            </a:r>
            <a:r>
              <a:rPr lang="es-CL" sz="1200">
                <a:latin typeface="Calibri" panose="020F0502020204030204" pitchFamily="34" charset="0"/>
                <a:cs typeface="Calibri" panose="020F0502020204030204" pitchFamily="34" charset="0"/>
              </a:rPr>
              <a:t>tipo I</a:t>
            </a:r>
            <a:r>
              <a:rPr lang="es-CL" sz="1200"/>
              <a:t>IDENTITY (comúnmente conocidas como </a:t>
            </a:r>
            <a:r>
              <a:rPr lang="es-CL" sz="1200">
                <a:latin typeface="Calibri" panose="020F0502020204030204" pitchFamily="34" charset="0"/>
                <a:cs typeface="Calibri" panose="020F0502020204030204" pitchFamily="34" charset="0"/>
              </a:rPr>
              <a:t>auto incremental) </a:t>
            </a:r>
            <a:r>
              <a:rPr lang="es-CL" sz="1200"/>
              <a:t>para </a:t>
            </a:r>
            <a:r>
              <a:rPr lang="es-CL" sz="1200" dirty="0"/>
              <a:t>definir las columnas ID de </a:t>
            </a:r>
            <a:r>
              <a:rPr lang="es-CL" sz="1200">
                <a:latin typeface="Calibri" panose="020F0502020204030204" pitchFamily="34" charset="0"/>
                <a:cs typeface="Calibri" panose="020F0502020204030204" pitchFamily="34" charset="0"/>
              </a:rPr>
              <a:t>ambas tablas. </a:t>
            </a:r>
            <a:r>
              <a:rPr lang="es-CL" sz="1200" dirty="0">
                <a:latin typeface="Calibri" panose="020F0502020204030204" pitchFamily="34" charset="0"/>
                <a:cs typeface="Calibri" panose="020F0502020204030204" pitchFamily="34" charset="0"/>
              </a:rPr>
              <a:t>Para TABLA_PRUEBA1 a la columna ID la base de datos le asignará un valor secuencial de 1 en 1. Para TABLA_PRUEBA2, a la columnas ID la base de datos le asignará un valor incremental de 10 en 10.</a:t>
            </a:r>
            <a:endParaRPr kumimoji="0" lang="es-CL"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34740561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panose="020F0502020204030204" pitchFamily="34" charset="0"/>
                <a:ea typeface="Arial"/>
                <a:cs typeface="Calibri" panose="020F0502020204030204" pitchFamily="34" charset="0"/>
                <a:sym typeface="Arial"/>
              </a:rPr>
              <a:t>Agregando Múltiples Filas en diferentes Tablas</a:t>
            </a:r>
          </a:p>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dirty="0">
                <a:latin typeface="Calibri" panose="020F0502020204030204" pitchFamily="34" charset="0"/>
                <a:cs typeface="Calibri" panose="020F0502020204030204" pitchFamily="34" charset="0"/>
              </a:rPr>
              <a:t>A continuación se insertará en ambas tablas el resultado de la Subconsulta que en este caso retorna el nombre de los departamentos que existen en la tabla DEPARTMENTS y por cada uno de ellos se obtiene el total de empleados que trabajan en cada uno de ellos.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La subconsulta retorna 27 filas y todas ellas se insertan en cada una de las tablas creadas. La diferencia en ellas es el valor que la base de datos le asigna a la columna ID de ambas tablas, ya que este valor lo asigna la base de datos de acuerdo a la definición en la creación de las tablas.</a:t>
            </a:r>
          </a:p>
        </p:txBody>
      </p:sp>
    </p:spTree>
    <p:extLst>
      <p:ext uri="{BB962C8B-B14F-4D97-AF65-F5344CB8AC3E}">
        <p14:creationId xmlns:p14="http://schemas.microsoft.com/office/powerpoint/2010/main" val="6490654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panose="020F0502020204030204" pitchFamily="34" charset="0"/>
                <a:ea typeface="Arial"/>
                <a:cs typeface="Calibri" panose="020F0502020204030204" pitchFamily="34" charset="0"/>
                <a:sym typeface="Arial"/>
              </a:rPr>
              <a:t>Agregando Múltiples Filas en diferentes Tablas</a:t>
            </a:r>
            <a:endParaRPr kumimoji="0" lang="es-CL" sz="1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dirty="0">
                <a:latin typeface="Calibri" panose="020F0502020204030204" pitchFamily="34" charset="0"/>
                <a:cs typeface="Calibri" panose="020F0502020204030204" pitchFamily="34" charset="0"/>
              </a:rPr>
              <a:t>En el ejemplo, primero se crean las tablas TABLA_PRUEBA1 y TABLA_PRUEBA2. Para ambas tablas, la columna ID se define como columna auto incremental. Para TABLA_PRUEBA1 a la columna ID la Base de Datos le asignará un valor secuencial de 1 en 1. Para TABLA_PRUEBA2, a la columnas ID la Base de Datos le asignará un valor incremental de 10 en 10.</a:t>
            </a:r>
            <a:endParaRPr kumimoji="0" lang="es-CL"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1524960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endParaRPr lang="es-CL" dirty="0"/>
          </a:p>
        </p:txBody>
      </p:sp>
    </p:spTree>
    <p:extLst>
      <p:ext uri="{BB962C8B-B14F-4D97-AF65-F5344CB8AC3E}">
        <p14:creationId xmlns:p14="http://schemas.microsoft.com/office/powerpoint/2010/main" val="8551041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panose="020F0502020204030204" pitchFamily="34" charset="0"/>
                <a:ea typeface="Arial"/>
                <a:cs typeface="Calibri" panose="020F0502020204030204" pitchFamily="34" charset="0"/>
                <a:sym typeface="Arial"/>
              </a:rPr>
              <a:t>Agregando Múltiples Filas en diferentes Tablas</a:t>
            </a:r>
          </a:p>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dirty="0">
                <a:latin typeface="Calibri" panose="020F0502020204030204" pitchFamily="34" charset="0"/>
                <a:cs typeface="Calibri" panose="020F0502020204030204" pitchFamily="34" charset="0"/>
              </a:rPr>
              <a:t>A continuación, la Subconsulta retorna el nombre de los departamentos que existen en la tabla DEPARTMENTS y por cada uno de ellos se obtiene el total de empleados que trabajan en cada uno de ellos. Si el total de empleados es igual a cero entonces la fila se insertará en la tabla DEPTOS_SIN_EMPLEADOS y si el departamento posee empleados entonces la fila se insertará en la tabla DEPTOS_CON_EMPLEADOS.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Si nos fijamos, ahora el valor de la columna ID de ambas tablas no es un valor correlativo. Esto se debe a que ahora no todas las filas se insertan en ambas tablas sino que de acuerdo a la condición la fila se inserta en la tabla indicada. Si embargo, por cada inserción que se realice, independiente de la tabla que sea, la base de datos aumenta el valor de las columnas auto incrementales de ambas tablas. </a:t>
            </a:r>
          </a:p>
          <a:p>
            <a:pPr marL="0" marR="0" lvl="0" indent="0" algn="just"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4095955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Errores Frecuentes al Insertas Filas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Los errores comunes que se pueden presentar al momento de insertar nuevas filas en una tabla son:</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Que para una columna definida como NOT NULL (obligatorio) se haya omitido en la sentencia INSERT es decir, no se haya asignado un valor.</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Violación por valores duplicados para columnas definidas como únicas. Esto es columnas de Constraints Primary Key y Unique. Este error también es habitual cuando se actualizan datos.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Violación de Integridad Referencial o de Claves Foráneas. </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Es decir, que el valor que se está asignando a la columna no existe como clave primaria en al tabla que se referencia. </a:t>
            </a:r>
            <a:r>
              <a:rPr kumimoji="0" lang="es-CL" sz="1200" b="0" i="0" u="none" strike="noStrike" kern="1200" cap="none" spc="0" normalizeH="0" baseline="0" noProof="0" dirty="0">
                <a:ln>
                  <a:noFill/>
                </a:ln>
                <a:solidFill>
                  <a:prstClr val="black"/>
                </a:solidFill>
                <a:effectLst/>
                <a:uLnTx/>
                <a:uFillTx/>
                <a:latin typeface="Calibri"/>
                <a:ea typeface="+mn-ea"/>
                <a:cs typeface="+mn-cs"/>
              </a:rPr>
              <a:t>Este error también es habitual cuando se actualizan datos.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tipo de dato del valor que se va a insertar no coincide con el tipo de dato definido para la columna de la tabla correspondiente. Este error también es habitual cuando se actualizan datos.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valor que se está insertando es demasiado largo para la columna sobre la cual se desea insertar el valor. Este error también es habitual cuando se actualizan datos.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Cualquiera de las situaciones mencionadas visualiza un mensaje de error propio de Oracle como se muestran en los siguientes ejemplos.</a:t>
            </a:r>
          </a:p>
          <a:p>
            <a:pPr marL="0" marR="0" lvl="0" indent="0" algn="just" defTabSz="914400" rtl="0" eaLnBrk="0" fontAlgn="base" latinLnBrk="0" hangingPunct="0">
              <a:lnSpc>
                <a:spcPct val="100000"/>
              </a:lnSpc>
              <a:spcBef>
                <a:spcPct val="30000"/>
              </a:spcBef>
              <a:spcAft>
                <a:spcPct val="0"/>
              </a:spcAft>
              <a:buClrTx/>
              <a:buSzTx/>
              <a:buFontTx/>
              <a:buNone/>
              <a:tabLst/>
              <a:defRPr/>
            </a:pP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16408223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Errores Frecuentes al Insertas Filas</a:t>
            </a: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primer ejemplo, se inserta el valor 300 a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departamento_id</a:t>
            </a:r>
            <a:r>
              <a:rPr kumimoji="0" lang="es-CL" sz="1200" b="0" i="0" u="none" strike="noStrike" kern="1200" cap="none" spc="0" normalizeH="0" baseline="0" noProof="0" dirty="0">
                <a:ln>
                  <a:noFill/>
                </a:ln>
                <a:solidFill>
                  <a:prstClr val="black"/>
                </a:solidFill>
                <a:effectLst/>
                <a:uLnTx/>
                <a:uFillTx/>
                <a:latin typeface="Calibri"/>
                <a:ea typeface="+mn-ea"/>
                <a:cs typeface="+mn-cs"/>
              </a:rPr>
              <a:t> que es la Clave Primaria de la tabla DEPARTAMENTS. Al ejecutar la sentencia se produce el error que se visualiza, el que indica que el valor de la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Unique DEP_ID_PK ya existe en la tabla, esto es porque el departamento 300 ya existe en la tabla.</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segundo ejemplo indica que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departamento_name</a:t>
            </a:r>
            <a:r>
              <a:rPr kumimoji="0" lang="es-CL" sz="1200" b="0" i="0" u="none" strike="noStrike" kern="1200" cap="none" spc="0" normalizeH="0" baseline="0" noProof="0" dirty="0">
                <a:ln>
                  <a:noFill/>
                </a:ln>
                <a:solidFill>
                  <a:prstClr val="black"/>
                </a:solidFill>
                <a:effectLst/>
                <a:uLnTx/>
                <a:uFillTx/>
                <a:latin typeface="Calibri"/>
                <a:ea typeface="+mn-ea"/>
                <a:cs typeface="+mn-cs"/>
              </a:rPr>
              <a:t> se está insertando un valor demasiado largo. Esto porque el nombre de departamento “Informática y Soporte de Plataformas”, que es el que se quiere insertar,  posee 37 caracteres y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department_name</a:t>
            </a:r>
            <a:r>
              <a:rPr kumimoji="0" lang="es-CL" sz="1200" b="0" i="0" u="none" strike="noStrike" kern="1200" cap="none" spc="0" normalizeH="0" baseline="0" noProof="0" dirty="0">
                <a:ln>
                  <a:noFill/>
                </a:ln>
                <a:solidFill>
                  <a:prstClr val="black"/>
                </a:solidFill>
                <a:effectLst/>
                <a:uLnTx/>
                <a:uFillTx/>
                <a:latin typeface="Calibri"/>
                <a:ea typeface="+mn-ea"/>
                <a:cs typeface="+mn-cs"/>
              </a:rPr>
              <a:t> está definida de 30 caracteres como valor máximo. </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tercer ejemplo, se produce un error ya que no se  puede insertar NULO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department_name</a:t>
            </a:r>
            <a:r>
              <a:rPr kumimoji="0" lang="es-CL" sz="1200" b="0" i="0" u="none" strike="noStrike" kern="1200" cap="none" spc="0" normalizeH="0" baseline="0" noProof="0" dirty="0">
                <a:ln>
                  <a:noFill/>
                </a:ln>
                <a:solidFill>
                  <a:prstClr val="black"/>
                </a:solidFill>
                <a:effectLst/>
                <a:uLnTx/>
                <a:uFillTx/>
                <a:latin typeface="Calibri"/>
                <a:ea typeface="+mn-ea"/>
                <a:cs typeface="+mn-cs"/>
              </a:rPr>
              <a:t> que está defina como obligatoria en la tabla DEPARTMENTS. Es decir, siempre se le debe asignar un valor. </a:t>
            </a:r>
            <a:endParaRPr kumimoji="0" lang="es-CL" sz="1200" b="1" i="0" u="none" strike="noStrike" kern="1200" cap="none" spc="0" normalizeH="0" baseline="0" noProof="0" dirty="0">
              <a:ln>
                <a:noFill/>
              </a:ln>
              <a:solidFill>
                <a:prstClr val="black"/>
              </a:solidFill>
              <a:effectLst/>
              <a:uLnTx/>
              <a:uFillTx/>
              <a:latin typeface="Calibri"/>
              <a:ea typeface="+mn-ea"/>
              <a:cs typeface="+mn-cs"/>
            </a:endParaRPr>
          </a:p>
          <a:p>
            <a:pPr marL="0" marR="0" lvl="0" indent="0" algn="just" defTabSz="914400" rtl="0" eaLnBrk="0" fontAlgn="base" latinLnBrk="0" hangingPunct="0">
              <a:lnSpc>
                <a:spcPct val="100000"/>
              </a:lnSpc>
              <a:spcBef>
                <a:spcPct val="30000"/>
              </a:spcBef>
              <a:spcAft>
                <a:spcPct val="0"/>
              </a:spcAft>
              <a:buClrTx/>
              <a:buSzTx/>
              <a:buFontTx/>
              <a:buNone/>
              <a:tabLst/>
              <a:defRPr/>
            </a:pP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25438910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Errores Frecuentes al Insertas Filas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error del primer ejemplo indica que se está insertado un número inválido a una columna. En este caso, el error es porque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manager_id</a:t>
            </a:r>
            <a:r>
              <a:rPr kumimoji="0" lang="es-CL" sz="1200" b="0" i="0" u="none" strike="noStrike" kern="1200" cap="none" spc="0" normalizeH="0" baseline="0" noProof="0" dirty="0">
                <a:ln>
                  <a:noFill/>
                </a:ln>
                <a:solidFill>
                  <a:prstClr val="black"/>
                </a:solidFill>
                <a:effectLst/>
                <a:uLnTx/>
                <a:uFillTx/>
                <a:latin typeface="Calibri"/>
                <a:ea typeface="+mn-ea"/>
                <a:cs typeface="+mn-cs"/>
              </a:rPr>
              <a:t> está definida en la tabla como numérica y se está insertando el valor INFORM que es de tipo carácter. Por lo tanto los tipos de datos son incompatibles.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error del segundo indica que el valor insertado en la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de integridad EMP_DEPT_FK hace referencia a un valor de clave primaria que no existe. Este error se produce porque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de la tabla EMPLOYEES es Clave Foránea y hace referencia a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de la tabla DEPARTMENTS, en la cual es Clave Primaria. Por lo tanto, al insertar el valor 999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de la tabla EMPLOYEES, la Base de Datos en forma automática valida que ese valor exista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department_id</a:t>
            </a:r>
            <a:r>
              <a:rPr kumimoji="0" lang="es-CL" sz="1200" b="0" i="0" u="none" strike="noStrike" kern="1200" cap="none" spc="0" normalizeH="0" baseline="0" noProof="0" dirty="0">
                <a:ln>
                  <a:noFill/>
                </a:ln>
                <a:solidFill>
                  <a:prstClr val="black"/>
                </a:solidFill>
                <a:effectLst/>
                <a:uLnTx/>
                <a:uFillTx/>
                <a:latin typeface="Calibri"/>
                <a:ea typeface="+mn-ea"/>
                <a:cs typeface="+mn-cs"/>
              </a:rPr>
              <a:t>  de la tabla DEPARTMENTS, y como no existe se produce el error que se visualiza.</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último ejemplo, el error se produce porque se está insertando el valor LPOPP a la columna email que es una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de tipo Unique es decir, el valor que se almacene en esa columna no se puede repetir y como este correo ya lo posee otro empleado se produce el error que se visualiza.</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just" defTabSz="914400" rtl="0" eaLnBrk="0" fontAlgn="base" latinLnBrk="0" hangingPunct="0">
              <a:lnSpc>
                <a:spcPct val="100000"/>
              </a:lnSpc>
              <a:spcBef>
                <a:spcPct val="30000"/>
              </a:spcBef>
              <a:spcAft>
                <a:spcPct val="0"/>
              </a:spcAft>
              <a:buClrTx/>
              <a:buSzTx/>
              <a:buFontTx/>
              <a:buNone/>
              <a:tabLst/>
              <a:defRPr/>
            </a:pP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41352088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endParaRPr lang="es-CL" dirty="0"/>
          </a:p>
        </p:txBody>
      </p:sp>
    </p:spTree>
    <p:extLst>
      <p:ext uri="{BB962C8B-B14F-4D97-AF65-F5344CB8AC3E}">
        <p14:creationId xmlns:p14="http://schemas.microsoft.com/office/powerpoint/2010/main" val="1162291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Modificando Datos de las Tabla</a:t>
            </a: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los empleados con identificación 103 y 104 pertenecen al departamento 60, pero se desea actualizar su departamento al valor 110. ¿Entonces cómo poder efectuar esta actualización de datos?. </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Para modificar datos en las tablas de la Base de Datos se debe utilizar la sentencia UPDATE.</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Se puede actualizar más de una fila y/o una columna. Si se omite la cláusula WHERE se actualizan todas las filas</a:t>
            </a:r>
            <a:r>
              <a:rPr kumimoji="0" lang="es-CL" sz="1200" b="0" i="0" u="none" strike="noStrike" kern="1200" cap="none" spc="0" normalizeH="0" baseline="0" noProof="0" dirty="0">
                <a:ln>
                  <a:noFill/>
                </a:ln>
                <a:solidFill>
                  <a:prstClr val="black"/>
                </a:solidFill>
                <a:effectLst/>
                <a:uLnTx/>
                <a:uFillTx/>
                <a:latin typeface="Calibri"/>
                <a:ea typeface="+mn-ea"/>
                <a:cs typeface="+mn-cs"/>
              </a:rPr>
              <a:t>.</a:t>
            </a: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just" defTabSz="914400" rtl="0" eaLnBrk="1" fontAlgn="base" latinLnBrk="0" hangingPunct="1">
              <a:lnSpc>
                <a:spcPct val="100000"/>
              </a:lnSpc>
              <a:spcBef>
                <a:spcPct val="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ＭＳ Ｐゴシック" pitchFamily="34" charset="-128"/>
              <a:cs typeface="Arial" charset="0"/>
            </a:endParaRPr>
          </a:p>
        </p:txBody>
      </p:sp>
    </p:spTree>
    <p:extLst>
      <p:ext uri="{BB962C8B-B14F-4D97-AF65-F5344CB8AC3E}">
        <p14:creationId xmlns:p14="http://schemas.microsoft.com/office/powerpoint/2010/main" val="3123298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Modificando Datos de las Tabla</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sintaxis: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tabla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el nombre de la tabla que se desea actualiza.</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columna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el nombre de la(s) columna(s)  de la tabla que se desea actualizar.</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valor</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el valor con el que se actualizará la columna. Puede ser un valor literal, el nombre de una columna, expresión o una subconsulta.</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condición</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permite identificar las filas que se desean actualizar. Está compuesta por nombre de columnas, expresiones, constantes, subconsultas y operadores de comparación.</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 sentencia de actualización del primer ejemplo incluye la cláusula WHERE, esto significa que las filas que cumplen con la condición serán modificadas. La sentencia actualizará el departamento con el valor 110 para los empleados con identificación 103 o 104.</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segundo ejemplo se omite la cláusula WHERE por lo tanto se modificarán todas las filas de la tabla. La sentencia entonces actualiza todas las filas de la tabla EMPLOYEES con fecha de contrato en dos días menos a la fecha del sistema y el salario se aumenta al doble. </a:t>
            </a:r>
          </a:p>
        </p:txBody>
      </p:sp>
    </p:spTree>
    <p:extLst>
      <p:ext uri="{BB962C8B-B14F-4D97-AF65-F5344CB8AC3E}">
        <p14:creationId xmlns:p14="http://schemas.microsoft.com/office/powerpoint/2010/main" val="22536334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Modificando Datos de las Tablas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primer ejemplo, la sentencia actualiza el salario actual de los empleados según el año en que el empleado fue contratado. </a:t>
            </a:r>
            <a:r>
              <a:rPr kumimoji="0" lang="es-ES" sz="1200" b="0" i="0" u="none" strike="noStrike" kern="1200" cap="none" spc="0" normalizeH="0" baseline="0" noProof="0" dirty="0">
                <a:ln>
                  <a:noFill/>
                </a:ln>
                <a:solidFill>
                  <a:prstClr val="black"/>
                </a:solidFill>
                <a:effectLst/>
                <a:uLnTx/>
                <a:uFillTx/>
                <a:latin typeface="Calibri"/>
                <a:ea typeface="+mn-ea"/>
                <a:cs typeface="+mn-cs"/>
              </a:rPr>
              <a:t>Si el empleado fue contratado el año 2004 su salario se aumenta en 15%. Si el empleado se contrató el año 2005, su salario se aumenta en 13% y para los empleados que fueron contratados en cualquier otro año se les aumenta el salario en 10,5%. La sentencia solo considera a los empleados cuyo jefe es el empleado 145 o 147</a:t>
            </a:r>
            <a:r>
              <a:rPr kumimoji="0" lang="es-CL" sz="1200" b="0" i="0" u="none" strike="noStrike" kern="1200" cap="none" spc="0" normalizeH="0" baseline="0" noProof="0" dirty="0">
                <a:ln>
                  <a:noFill/>
                </a:ln>
                <a:solidFill>
                  <a:prstClr val="black"/>
                </a:solidFill>
                <a:effectLst/>
                <a:uLnTx/>
                <a:uFillTx/>
                <a:latin typeface="Calibri"/>
                <a:ea typeface="+mn-ea"/>
                <a:cs typeface="+mn-cs"/>
              </a:rPr>
              <a:t>.</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segundo ejemplo, se actualiza el salario de los empleados que poseen u n salario igual al salario promedio entre todos los empleados. El salario se actualiza al salario promedio.</a:t>
            </a:r>
          </a:p>
        </p:txBody>
      </p:sp>
    </p:spTree>
    <p:extLst>
      <p:ext uri="{BB962C8B-B14F-4D97-AF65-F5344CB8AC3E}">
        <p14:creationId xmlns:p14="http://schemas.microsoft.com/office/powerpoint/2010/main" val="17118579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Arial"/>
                <a:cs typeface="Arial"/>
                <a:sym typeface="Arial"/>
              </a:rPr>
              <a:t>Errores Frecuentes al Actualizar Datos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Los errores comunes que se pueden presentar al momento de insertar nuevas filas en una tabla son:</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Violación por valores duplicados para columnas definidas como únicas. Esto es columnas de Constraints Primary Key y Unique. </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Violación de Integridad Referencial o de Claves Foráneas. Es decir, que el valor que se está asignado a la columna no existe como clave primaria en al tabla que se referencia.</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El tipo de dato del nuevo valor no coincide con el tipo de dato definido para la columna de la tabla correspondiente. </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El valor que asignando es demasiado largo para la columna sobre la cual se desea insertar el valor. </a:t>
            </a: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Cualquiera de las situaciones mencionadas visualiza un mensaje de error propio de Oracle como se muestran en los siguientes ejemplos.</a:t>
            </a:r>
          </a:p>
          <a:p>
            <a:pPr marL="0" marR="0" lvl="0" indent="0" algn="just" defTabSz="914400" rtl="0" eaLnBrk="0" fontAlgn="base" latinLnBrk="0" hangingPunct="0">
              <a:lnSpc>
                <a:spcPct val="100000"/>
              </a:lnSpc>
              <a:spcBef>
                <a:spcPct val="30000"/>
              </a:spcBef>
              <a:spcAft>
                <a:spcPct val="0"/>
              </a:spcAft>
              <a:buClrTx/>
              <a:buSzTx/>
              <a:buFontTx/>
              <a:buNone/>
              <a:tabLst/>
              <a:defRPr/>
            </a:pPr>
            <a:endParaRPr kumimoji="0" lang="es-CL" sz="1200" b="1" i="0" u="none" strike="noStrike" kern="1200" cap="none" spc="0" normalizeH="0" baseline="0" noProof="0" dirty="0">
              <a:ln>
                <a:noFill/>
              </a:ln>
              <a:solidFill>
                <a:prstClr val="black"/>
              </a:solidFill>
              <a:effectLst/>
              <a:uLnTx/>
              <a:uFillTx/>
              <a:latin typeface="Calibri"/>
              <a:ea typeface="Arial"/>
              <a:cs typeface="Arial" charset="0"/>
              <a:sym typeface="Arial"/>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93457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Arial"/>
                <a:cs typeface="Arial"/>
                <a:sym typeface="Arial"/>
              </a:rPr>
              <a:t>Errores Frecuentes al Actualizar Datos</a:t>
            </a:r>
            <a:endPar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En el primer ejemplo, se actualiza el correo del empleado 100 con el valor JCHEN. Al ejecutar la sentencia se produce el error que se visualiza, el que indica que el valor de la </a:t>
            </a:r>
            <a:r>
              <a:rPr kumimoji="0" lang="es-CL" sz="1200" b="0" i="0" u="none" strike="noStrike" kern="1200" cap="none" spc="0" normalizeH="0" baseline="0" noProof="0" dirty="0" err="1">
                <a:ln>
                  <a:noFill/>
                </a:ln>
                <a:solidFill>
                  <a:prstClr val="black"/>
                </a:solidFill>
                <a:effectLst/>
                <a:uLnTx/>
                <a:uFillTx/>
                <a:latin typeface="Calibri"/>
                <a:ea typeface="Arial"/>
                <a:cs typeface="Arial"/>
                <a:sym typeface="Arial"/>
              </a:rPr>
              <a:t>Constraint</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 Unique EMP_EMAIL_UK ya existe en la tabla, esto es porque el departamento ese correo lo tiene el empleado 110.</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En el segundo ejemplo el error indica el valor de la clave foránea no existe como clave primaria de la tabla que se referencia. Esto ocurre porque le columna </a:t>
            </a:r>
            <a:r>
              <a:rPr kumimoji="0" lang="es-CL" sz="1200" b="0" i="0" u="none" strike="noStrike" kern="1200" cap="none" spc="0" normalizeH="0" baseline="0" noProof="0" dirty="0" err="1">
                <a:ln>
                  <a:noFill/>
                </a:ln>
                <a:solidFill>
                  <a:prstClr val="black"/>
                </a:solidFill>
                <a:effectLst/>
                <a:uLnTx/>
                <a:uFillTx/>
                <a:latin typeface="Calibri"/>
                <a:ea typeface="Arial"/>
                <a:cs typeface="Arial"/>
                <a:sym typeface="Arial"/>
              </a:rPr>
              <a:t>department_id</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 de la tabla EMPLOYEES referencia a la misma columna de la tabla </a:t>
            </a:r>
            <a:r>
              <a:rPr kumimoji="0" lang="es-CL" sz="1200" b="0" i="0" u="none" strike="noStrike" kern="1200" cap="none" spc="0" normalizeH="0" baseline="0" noProof="0" dirty="0" err="1">
                <a:ln>
                  <a:noFill/>
                </a:ln>
                <a:solidFill>
                  <a:prstClr val="black"/>
                </a:solidFill>
                <a:effectLst/>
                <a:uLnTx/>
                <a:uFillTx/>
                <a:latin typeface="Calibri"/>
                <a:ea typeface="Arial"/>
                <a:cs typeface="Arial"/>
                <a:sym typeface="Arial"/>
              </a:rPr>
              <a:t>departments</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 y el valor 999 no existe en esta última tabla.</a:t>
            </a:r>
            <a:endParaRPr kumimoji="0" lang="es-CL" sz="1200" b="1" i="0" u="none" strike="noStrike" kern="1200" cap="none" spc="0" normalizeH="0" baseline="0" noProof="0" dirty="0">
              <a:ln>
                <a:noFill/>
              </a:ln>
              <a:solidFill>
                <a:prstClr val="black"/>
              </a:solidFill>
              <a:effectLst/>
              <a:uLnTx/>
              <a:uFillTx/>
              <a:latin typeface="Calibri"/>
              <a:ea typeface="Arial"/>
              <a:cs typeface="Arial" charset="0"/>
              <a:sym typeface="Arial"/>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804697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63392f1e7f_0_5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63392f1e7f_0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078135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Arial"/>
                <a:cs typeface="Arial"/>
                <a:sym typeface="Arial"/>
              </a:rPr>
              <a:t>Errores Frecuentes al Actualizar Datos</a:t>
            </a:r>
            <a:endPar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En el primer ejemplo, se actualiza el correo del empleado 100 con el valor JCHEN. Al ejecutar la sentencia se produce el error que se visualiza, el que indica que el valor de la </a:t>
            </a:r>
            <a:r>
              <a:rPr kumimoji="0" lang="es-CL" sz="1200" b="0" i="0" u="none" strike="noStrike" kern="1200" cap="none" spc="0" normalizeH="0" baseline="0" noProof="0" dirty="0" err="1">
                <a:ln>
                  <a:noFill/>
                </a:ln>
                <a:solidFill>
                  <a:prstClr val="black"/>
                </a:solidFill>
                <a:effectLst/>
                <a:uLnTx/>
                <a:uFillTx/>
                <a:latin typeface="Calibri"/>
                <a:ea typeface="Arial"/>
                <a:cs typeface="Arial"/>
                <a:sym typeface="Arial"/>
              </a:rPr>
              <a:t>Constraint</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 Unique EMP_EMAIL_UK ya existe en la tabla, esto es porque el departamento ese correo lo tiene el empleado 110.</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En el segundo ejemplo el error indica el valor de la clave foránea no existe como clave primaria de la tabla que se referencia. Esto ocurre porque le columna </a:t>
            </a:r>
            <a:r>
              <a:rPr kumimoji="0" lang="es-CL" sz="1200" b="0" i="0" u="none" strike="noStrike" kern="1200" cap="none" spc="0" normalizeH="0" baseline="0" noProof="0" dirty="0" err="1">
                <a:ln>
                  <a:noFill/>
                </a:ln>
                <a:solidFill>
                  <a:prstClr val="black"/>
                </a:solidFill>
                <a:effectLst/>
                <a:uLnTx/>
                <a:uFillTx/>
                <a:latin typeface="Calibri"/>
                <a:ea typeface="Arial"/>
                <a:cs typeface="Arial"/>
                <a:sym typeface="Arial"/>
              </a:rPr>
              <a:t>department_id</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 de la tabla EMPLOYEES referencia a la misma columna de la tabla </a:t>
            </a:r>
            <a:r>
              <a:rPr kumimoji="0" lang="es-CL" sz="1200" b="0" i="0" u="none" strike="noStrike" kern="1200" cap="none" spc="0" normalizeH="0" baseline="0" noProof="0" dirty="0" err="1">
                <a:ln>
                  <a:noFill/>
                </a:ln>
                <a:solidFill>
                  <a:prstClr val="black"/>
                </a:solidFill>
                <a:effectLst/>
                <a:uLnTx/>
                <a:uFillTx/>
                <a:latin typeface="Calibri"/>
                <a:ea typeface="Arial"/>
                <a:cs typeface="Arial"/>
                <a:sym typeface="Arial"/>
              </a:rPr>
              <a:t>departments</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 y el valor 999 no existe en esta última tabla.</a:t>
            </a:r>
            <a:endParaRPr kumimoji="0" lang="es-CL" sz="1200" b="1" i="0" u="none" strike="noStrike" kern="1200" cap="none" spc="0" normalizeH="0" baseline="0" noProof="0" dirty="0">
              <a:ln>
                <a:noFill/>
              </a:ln>
              <a:solidFill>
                <a:prstClr val="black"/>
              </a:solidFill>
              <a:effectLst/>
              <a:uLnTx/>
              <a:uFillTx/>
              <a:latin typeface="Calibri"/>
              <a:ea typeface="Arial"/>
              <a:cs typeface="Arial" charset="0"/>
              <a:sym typeface="Arial"/>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394837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Arial"/>
                <a:cs typeface="Arial"/>
                <a:sym typeface="Arial"/>
              </a:rPr>
              <a:t>Errores Frecuentes al Actualizar Datos</a:t>
            </a:r>
            <a:endPar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endParaRP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En ambos ejemplos, los errores que se visualizan indican que se está asignando un valor con un tipo de dato que es incompatible con el tipo de datos que la columna tiene.  En el primer ejemplo, se está asignado un carácter que no corresponde a un formato de fecha válida. En el segundo ejemplo se está asignando un </a:t>
            </a:r>
            <a:r>
              <a:rPr kumimoji="0" lang="es-CL" sz="1200" b="0" i="0" u="none" strike="noStrike" kern="1200" cap="none" spc="0" normalizeH="0" baseline="0" noProof="0" dirty="0" err="1">
                <a:ln>
                  <a:noFill/>
                </a:ln>
                <a:solidFill>
                  <a:prstClr val="black"/>
                </a:solidFill>
                <a:effectLst/>
                <a:uLnTx/>
                <a:uFillTx/>
                <a:latin typeface="Calibri"/>
                <a:ea typeface="Arial"/>
                <a:cs typeface="Arial"/>
                <a:sym typeface="Arial"/>
              </a:rPr>
              <a:t>caracter</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 a una columna defina con tipo de numérico.</a:t>
            </a:r>
            <a:endParaRPr kumimoji="0" lang="es-CL" sz="1200" b="1" i="0" u="none" strike="noStrike" kern="1200" cap="none" spc="0" normalizeH="0" baseline="0" noProof="0" dirty="0">
              <a:ln>
                <a:noFill/>
              </a:ln>
              <a:solidFill>
                <a:prstClr val="black"/>
              </a:solidFill>
              <a:effectLst/>
              <a:uLnTx/>
              <a:uFillTx/>
              <a:latin typeface="Calibri"/>
              <a:ea typeface="Arial"/>
              <a:cs typeface="Arial" charset="0"/>
              <a:sym typeface="Arial"/>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481816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Arial"/>
                <a:cs typeface="Arial"/>
                <a:sym typeface="Arial"/>
              </a:rPr>
              <a:t>Errores Frecuentes al Actualizar Datos</a:t>
            </a:r>
            <a:endPar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endParaRP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En ambas sentencias se están asignando valores que la definición de la columna en la tabla. En el primer ejemplo, la columna </a:t>
            </a:r>
            <a:r>
              <a:rPr kumimoji="0" lang="es-CL" sz="1200" b="0" i="0" u="none" strike="noStrike" kern="1200" cap="none" spc="0" normalizeH="0" baseline="0" noProof="0" dirty="0" err="1">
                <a:ln>
                  <a:noFill/>
                </a:ln>
                <a:solidFill>
                  <a:prstClr val="black"/>
                </a:solidFill>
                <a:effectLst/>
                <a:uLnTx/>
                <a:uFillTx/>
                <a:latin typeface="Calibri"/>
                <a:ea typeface="Arial"/>
                <a:cs typeface="Arial"/>
                <a:sym typeface="Arial"/>
              </a:rPr>
              <a:t>salary</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 está definida de 6 enteros con 2 decimales y se está asignando un valor de 10 enteros. En el segundo ejemplo, el porcentaje de comisión está definido de 2 decimales y se está asignando un valor con enteros. Por esas razones al ejecutar cada sentencia se genera un error de que el nuevo valor es demasiado largo.</a:t>
            </a:r>
            <a:endParaRPr kumimoji="0" lang="es-CL" sz="1200" b="1" i="0" u="none" strike="noStrike" kern="1200" cap="none" spc="0" normalizeH="0" baseline="0" noProof="0" dirty="0">
              <a:ln>
                <a:noFill/>
              </a:ln>
              <a:solidFill>
                <a:prstClr val="black"/>
              </a:solidFill>
              <a:effectLst/>
              <a:uLnTx/>
              <a:uFillTx/>
              <a:latin typeface="Calibri"/>
              <a:ea typeface="Arial"/>
              <a:cs typeface="Arial" charset="0"/>
              <a:sym typeface="Arial"/>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81560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158750" indent="0">
              <a:buNone/>
            </a:pPr>
            <a:endParaRPr lang="es-CL" dirty="0"/>
          </a:p>
        </p:txBody>
      </p:sp>
    </p:spTree>
    <p:extLst>
      <p:ext uri="{BB962C8B-B14F-4D97-AF65-F5344CB8AC3E}">
        <p14:creationId xmlns:p14="http://schemas.microsoft.com/office/powerpoint/2010/main" val="29353081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Eliminando Filas de una Tabla</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se desea eliminar el departamento 40 de la tabla DEPARTMENTS.  ¿Cómo se podrá realizar esto?.</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Para eliminar las filas existentes en una tabla se debe utilizar la sentencia DELETE.</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Si se desean eliminar sólo algunas filas de la tabla se debe incluir la cláusula WHERE. </a:t>
            </a:r>
            <a:r>
              <a:rPr kumimoji="0" lang="es-CL" sz="1200" b="0" i="0" u="none" strike="noStrike" kern="1200" cap="none" spc="0" normalizeH="0" baseline="0" noProof="0" dirty="0">
                <a:ln>
                  <a:noFill/>
                </a:ln>
                <a:solidFill>
                  <a:prstClr val="black"/>
                </a:solidFill>
                <a:effectLst/>
                <a:uLnTx/>
                <a:uFillTx/>
                <a:latin typeface="Calibri"/>
                <a:ea typeface="+mn-ea"/>
                <a:cs typeface="+mn-cs"/>
              </a:rPr>
              <a:t>Si se omite la cláusula WHERE se eliminan todas las filas de la tabla.</a:t>
            </a: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l" defTabSz="914400" rtl="0" eaLnBrk="1" fontAlgn="base" latinLnBrk="0" hangingPunct="1">
              <a:lnSpc>
                <a:spcPct val="80000"/>
              </a:lnSpc>
              <a:spcBef>
                <a:spcPct val="0"/>
              </a:spcBef>
              <a:spcAft>
                <a:spcPct val="0"/>
              </a:spcAft>
              <a:buClrTx/>
              <a:buSzTx/>
              <a:buFontTx/>
              <a:buNone/>
              <a:tabLst/>
              <a:defRPr/>
            </a:pPr>
            <a:endParaRPr kumimoji="0" lang="es-CL" sz="12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665766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Eliminando Filas de una Tabla</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sintaxis: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tabla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la tabla que se desea actualizar.</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condición</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permite identificar las columnas que se desean eliminar. Está compuesta de nombre de columnas, constantes, subconsultas y operadores de comparación.</a:t>
            </a: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Cuando se eliminan filas en las tablas que tiene Claves Foráneas asociadas, existen dos opciones: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Eliminar primero las filas de las tablas que poseen las Claves Foráneas. asociadas y finalmente eliminar las filas de la tabla en donde  existe la Clave </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Deshabilitar todas las Claves Foráneas, eliminar las filas en todas las tablas y volver a habilitar las Claves Foráneas.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primer ejemplo, se elimina todas las filas de la tabla EMPLOYEES.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segundo ejemplo, se elimina desde tabla DEPARTMENTS la(s) fila(s) cuyo nombre de departamento sea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Finance</a:t>
            </a:r>
            <a:r>
              <a:rPr kumimoji="0" lang="es-CL" sz="1200" b="0" i="0" u="none" strike="noStrike" kern="1200" cap="none" spc="0" normalizeH="0" baseline="0" noProof="0" dirty="0">
                <a:ln>
                  <a:noFill/>
                </a:ln>
                <a:solidFill>
                  <a:prstClr val="black"/>
                </a:solidFill>
                <a:effectLst/>
                <a:uLnTx/>
                <a:uFillTx/>
                <a:latin typeface="Calibri"/>
                <a:ea typeface="+mn-ea"/>
                <a:cs typeface="+mn-cs"/>
              </a:rPr>
              <a:t>.</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17625789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Eliminando Filas de una Tabla</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primer ejemplo, se elimina desde tabla DEPARTMENTS las filas cuya identificación de departamento sea 30 o 40.</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segundo ejemplo, se elimina desde tabla EMPLOYEES las filas de los empleados cuyo salario esté entre los 2000 y 5000.</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último ejemplo, se eliminan todos los departamentos en los que no trabajan empleados.</a:t>
            </a: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979075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Error Frecuente al Eliminar Filas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Cuando se eliminan filas de las tablas, el error frecuente que se puede producir es el eliminar una fila que contiene un valor de Primary Key asociada a una tabla que la referencia. Esto se produce por la validación de integridad referencial entre una Primary Key con una Foreign Key</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se está eliminando desde la tabla DEPARTMENTS el departamento 90. Al ejecutar la sentencia se produce el error que se muestra ya que en la tabla EMPLOYEES existen filas asociadas con ese departamento.  Por lo tanto, si se desea eliminar ese departamento primero se deben eliminar las filas desde la tabla en donde se encuentra la Foreign Key asociada (EMPLOYEES) y después se puede eliminar la fila desde la tabla </a:t>
            </a:r>
            <a:r>
              <a:rPr kumimoji="0" lang="es-CL" sz="1200" b="0" i="0" u="none" strike="noStrike" kern="1200" cap="none" spc="0" normalizeH="0" baseline="0" noProof="0" dirty="0">
                <a:ln>
                  <a:noFill/>
                </a:ln>
                <a:solidFill>
                  <a:prstClr val="black"/>
                </a:solidFill>
                <a:effectLst/>
                <a:uLnTx/>
                <a:uFillTx/>
                <a:latin typeface="Calibri"/>
                <a:ea typeface="Arial"/>
                <a:cs typeface="Arial"/>
                <a:sym typeface="Arial"/>
              </a:rPr>
              <a:t>DEPARTMENTS.</a:t>
            </a: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6249665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Usando Sentencia TRUNCATE</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Un método más eficiente para eliminar el contenido de una tabla es usar la sentencia TRUNCATE. La eliminación de filas con la sentencia TRUNCATE es más rápida que eliminarlas con la sentencia DELETE por los siguientes motivos: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TRUNCATE es una sentencia de lenguaje de definición de datos (DDL) y no genera información de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Rollback</a:t>
            </a:r>
            <a:r>
              <a:rPr kumimoji="0" lang="es-CL" sz="1200" b="0" i="0" u="none" strike="noStrike" kern="1200" cap="none" spc="0" normalizeH="0" baseline="0" noProof="0" dirty="0">
                <a:ln>
                  <a:noFill/>
                </a:ln>
                <a:solidFill>
                  <a:prstClr val="black"/>
                </a:solidFill>
                <a:effectLst/>
                <a:uLnTx/>
                <a:uFillTx/>
                <a:latin typeface="Calibri"/>
                <a:ea typeface="+mn-ea"/>
                <a:cs typeface="+mn-cs"/>
              </a:rPr>
              <a:t>.</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Libera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odo</a:t>
            </a:r>
            <a:r>
              <a:rPr kumimoji="0" lang="es-CL" sz="1200" b="0" i="0" u="none" strike="noStrike" kern="1200" cap="none" spc="0" normalizeH="0" baseline="0" noProof="0" dirty="0">
                <a:ln>
                  <a:noFill/>
                </a:ln>
                <a:solidFill>
                  <a:prstClr val="black"/>
                </a:solidFill>
                <a:effectLst/>
                <a:uLnTx/>
                <a:uFillTx/>
                <a:latin typeface="Calibri"/>
                <a:ea typeface="+mn-ea"/>
                <a:cs typeface="+mn-cs"/>
              </a:rPr>
              <a:t> el espacio utilizado por las filas eliminadas.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Eliminar filas con TRUNCATE TABLE es más eficiente que borrar y volver a crear una tabla ya que esta última opción invalida los objetos dependientes de la tabla, se requiere volver a otorgar privilegios sobre la tabla y requiere que volver a crear los índices, claves foráneas y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triggers</a:t>
            </a:r>
            <a:r>
              <a:rPr kumimoji="0" lang="es-CL" sz="1200" b="0" i="0" u="none" strike="noStrike" kern="1200" cap="none" spc="0" normalizeH="0" baseline="0" noProof="0" dirty="0">
                <a:ln>
                  <a:noFill/>
                </a:ln>
                <a:solidFill>
                  <a:prstClr val="black"/>
                </a:solidFill>
                <a:effectLst/>
                <a:uLnTx/>
                <a:uFillTx/>
                <a:latin typeface="Calibri"/>
                <a:ea typeface="+mn-ea"/>
                <a:cs typeface="+mn-cs"/>
              </a:rPr>
              <a:t>. Truncar la tabla no tiene ninguno de estos efectos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Truncar una tabla no activa los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Trigger</a:t>
            </a:r>
            <a:r>
              <a:rPr kumimoji="0" lang="es-CL" sz="1200" b="0" i="0" u="none" strike="noStrike" kern="1200" cap="none" spc="0" normalizeH="0" baseline="0" noProof="0" dirty="0">
                <a:ln>
                  <a:noFill/>
                </a:ln>
                <a:solidFill>
                  <a:prstClr val="black"/>
                </a:solidFill>
                <a:effectLst/>
                <a:uLnTx/>
                <a:uFillTx/>
                <a:latin typeface="Calibri"/>
                <a:ea typeface="+mn-ea"/>
                <a:cs typeface="+mn-cs"/>
              </a:rPr>
              <a:t> de Eliminación de la tabla.</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Si la tabla posee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de restricción de integridad referencial, se debe desactivar la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constraint</a:t>
            </a:r>
            <a:r>
              <a:rPr kumimoji="0" lang="es-CL" sz="1200" b="0" i="0" u="none" strike="noStrike" kern="1200" cap="none" spc="0" normalizeH="0" baseline="0" noProof="0" dirty="0">
                <a:ln>
                  <a:noFill/>
                </a:ln>
                <a:solidFill>
                  <a:prstClr val="black"/>
                </a:solidFill>
                <a:effectLst/>
                <a:uLnTx/>
                <a:uFillTx/>
                <a:latin typeface="Calibri"/>
                <a:ea typeface="+mn-ea"/>
                <a:cs typeface="+mn-cs"/>
              </a:rPr>
              <a:t> antes de ejecutar la sentencia TRUNCATE y después volver a activarlas.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se eliminan todas las filas de la tabla EMPLOYEES.</a:t>
            </a: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31268325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MX" sz="1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Usando Subconsultas en Sentencias DML</a:t>
            </a:r>
            <a:endPar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Se pueden usar Subconsultas para incorporar nuevas filas a las tablas de la Base de Datos. Se debe considerar que el número de columnas y tipos de datos deben coincidir  con el número de valores y tipos de datos que retorna la Subconsulta.</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Una Subconsulta también se puede usar para actualizar columnas de una tabla a partir del valor que ésta retorna. El tipo de dato del valor que retorna la Subconsulta debe ser compatible con el tipo de dato la columna que se desea actualizar.</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Para eliminar filas se puede usar como condición el valor que retorna una Subconsulta. El tipo de dato que retorna la Subconsulta debe ser compatible con el tipo de dato de la columna que se usa para comparar. </a:t>
            </a:r>
            <a:endParaRPr kumimoji="0" lang="es-MX" sz="1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marL="0" indent="0">
              <a:buNone/>
            </a:pPr>
            <a:endParaRPr lang="es-CL" dirty="0"/>
          </a:p>
        </p:txBody>
      </p:sp>
    </p:spTree>
    <p:extLst>
      <p:ext uri="{BB962C8B-B14F-4D97-AF65-F5344CB8AC3E}">
        <p14:creationId xmlns:p14="http://schemas.microsoft.com/office/powerpoint/2010/main" val="1786266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Lenguaje de Manipulación de Datos (DML)</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lenguaje de Manipulación de Datos está compuesto de comandos SQL que permiten modificar filas de las tablas de las de la base de datos. </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Cuando se ejecutan una o varias sentencias DML los cambios efectuados quedan en estado temporal, es decir se han efectuado sólo en la memoria de la Base de Datos y dichos cambios no serán visibles para el resto de los usuarios hasta que sean confirmados por el usuario que realizó las modificaciones. </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Mientras el usuario no confirme las modificaciones, es él quien solamente puede “ver” los cambios en las tablas al ejecutar una sentencia SELECT sobre la tabla que está modificando.</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 confirmación significa hacer permanentes esos cambios temporales en las tablas. Los cambios se confirman con la sentencia COMMIT y se deshacen con la sentencia ROLLBACK.</a:t>
            </a:r>
            <a:endParaRPr kumimoji="0" lang="es-CL" sz="1200" b="1"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93625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MX" sz="1200" b="1" i="0" u="none" strike="noStrike" kern="1200" cap="none" spc="0" normalizeH="0" baseline="0" noProof="0" dirty="0">
                <a:ln>
                  <a:noFill/>
                </a:ln>
                <a:solidFill>
                  <a:prstClr val="black"/>
                </a:solidFill>
                <a:effectLst/>
                <a:uLnTx/>
                <a:uFillTx/>
                <a:latin typeface="Calibri"/>
                <a:ea typeface="+mn-ea"/>
                <a:cs typeface="+mn-cs"/>
              </a:rPr>
              <a:t>Usando Subconsultas para Insertar Filas</a:t>
            </a: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Para insertar filas a partir del resultado de una Subconsulta, la sentencia INSERT no incluye la cláusula VALUES ya que ésta es reemplazada por la sentencia SELECT de la Subconsulta.</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sintaxis: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tabla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el nombre de la tabla en la cual se desean insertar las nuevas filas.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columna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el nombre de la columna en la tabla donde se desea ingresar el nuevo dato.</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SUBCONSULTA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la sentencia SELECT que se usará para obtener los valores que se desean insertar.  La sentencia SELECT puede ser simple o compleja.</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las sentencias se asume que las tablas EMPLEADO_RESP, COPIA_EMP y EMP_MINUS se han creado previamente.</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primer ejemplo, la sentencia inserta en la tabla EMPLEADO_RESP los valores de las columnas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employee_id</a:t>
            </a:r>
            <a:r>
              <a:rPr kumimoji="0" lang="es-CL" sz="1200" b="0" i="0" u="none" strike="noStrike" kern="1200" cap="none" spc="0" normalizeH="0" baseline="0" noProof="0" dirty="0">
                <a:ln>
                  <a:noFill/>
                </a:ln>
                <a:solidFill>
                  <a:prstClr val="black"/>
                </a:solidFill>
                <a:effectLst/>
                <a:uLnTx/>
                <a:uFillTx/>
                <a:latin typeface="Calibri"/>
                <a:ea typeface="+mn-ea"/>
                <a:cs typeface="+mn-cs"/>
              </a:rPr>
              <a:t>,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last_name</a:t>
            </a:r>
            <a:r>
              <a:rPr kumimoji="0" lang="es-CL" sz="1200" b="0" i="0" u="none" strike="noStrike" kern="1200" cap="none" spc="0" normalizeH="0" baseline="0" noProof="0" dirty="0">
                <a:ln>
                  <a:noFill/>
                </a:ln>
                <a:solidFill>
                  <a:prstClr val="black"/>
                </a:solidFill>
                <a:effectLst/>
                <a:uLnTx/>
                <a:uFillTx/>
                <a:latin typeface="Calibri"/>
                <a:ea typeface="+mn-ea"/>
                <a:cs typeface="+mn-cs"/>
              </a:rPr>
              <a:t>,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salary</a:t>
            </a:r>
            <a:r>
              <a:rPr kumimoji="0" lang="es-CL" sz="1200" b="0" i="0" u="none" strike="noStrike" kern="1200" cap="none" spc="0" normalizeH="0" baseline="0" noProof="0" dirty="0">
                <a:ln>
                  <a:noFill/>
                </a:ln>
                <a:solidFill>
                  <a:prstClr val="black"/>
                </a:solidFill>
                <a:effectLst/>
                <a:uLnTx/>
                <a:uFillTx/>
                <a:latin typeface="Calibri"/>
                <a:ea typeface="+mn-ea"/>
                <a:cs typeface="+mn-cs"/>
              </a:rPr>
              <a:t> y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commission_pct</a:t>
            </a:r>
            <a:r>
              <a:rPr kumimoji="0" lang="es-CL" sz="1200" b="0" i="0" u="none" strike="noStrike" kern="1200" cap="none" spc="0" normalizeH="0" baseline="0" noProof="0" dirty="0">
                <a:ln>
                  <a:noFill/>
                </a:ln>
                <a:solidFill>
                  <a:prstClr val="black"/>
                </a:solidFill>
                <a:effectLst/>
                <a:uLnTx/>
                <a:uFillTx/>
                <a:latin typeface="Calibri"/>
                <a:ea typeface="+mn-ea"/>
                <a:cs typeface="+mn-cs"/>
              </a:rPr>
              <a:t> de la tabla EMPLOYEES. La Subconsulta obtiene sólo las filas que en la columna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jod_id</a:t>
            </a:r>
            <a:r>
              <a:rPr kumimoji="0" lang="es-CL" sz="1200" b="0" i="0" u="none" strike="noStrike" kern="1200" cap="none" spc="0" normalizeH="0" baseline="0" noProof="0" dirty="0">
                <a:ln>
                  <a:noFill/>
                </a:ln>
                <a:solidFill>
                  <a:prstClr val="black"/>
                </a:solidFill>
                <a:effectLst/>
                <a:uLnTx/>
                <a:uFillTx/>
                <a:latin typeface="Calibri"/>
                <a:ea typeface="+mn-ea"/>
                <a:cs typeface="+mn-cs"/>
              </a:rPr>
              <a:t> contengan la palabra REP.</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segundo ejemplo, se insertarán todas las filas y columnas de la tabla EMPLOYEES a la tabla COPIA_EMP.</a:t>
            </a:r>
            <a:endParaRPr lang="es-CL" dirty="0"/>
          </a:p>
        </p:txBody>
      </p:sp>
    </p:spTree>
    <p:extLst>
      <p:ext uri="{BB962C8B-B14F-4D97-AF65-F5344CB8AC3E}">
        <p14:creationId xmlns:p14="http://schemas.microsoft.com/office/powerpoint/2010/main" val="222089289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MX" sz="1200" b="1" i="0" u="none" strike="noStrike" kern="1200" cap="none" spc="0" normalizeH="0" baseline="0" noProof="0" dirty="0">
                <a:ln>
                  <a:noFill/>
                </a:ln>
                <a:solidFill>
                  <a:prstClr val="black"/>
                </a:solidFill>
                <a:effectLst/>
                <a:uLnTx/>
                <a:uFillTx/>
                <a:latin typeface="Calibri"/>
                <a:ea typeface="+mn-ea"/>
                <a:cs typeface="+mn-cs"/>
              </a:rPr>
              <a:t>Usando Subconsultas para Insertar Filas</a:t>
            </a:r>
            <a:endParaRPr kumimoji="0" lang="es-CL" sz="12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ES" sz="1200" b="0" i="0" u="none" strike="noStrike" kern="1200" cap="none" spc="0" normalizeH="0" baseline="0" noProof="0" dirty="0">
                <a:ln>
                  <a:noFill/>
                </a:ln>
                <a:solidFill>
                  <a:prstClr val="black"/>
                </a:solidFill>
                <a:effectLst/>
                <a:uLnTx/>
                <a:uFillTx/>
                <a:latin typeface="Calibri"/>
                <a:ea typeface="+mn-ea"/>
                <a:cs typeface="+mn-cs"/>
              </a:rPr>
              <a:t>E</a:t>
            </a:r>
            <a:r>
              <a:rPr kumimoji="0" lang="es-CL" sz="1200" b="0" i="0" u="none" strike="noStrike" kern="1200" cap="none" spc="0" normalizeH="0" baseline="0" noProof="0" dirty="0">
                <a:ln>
                  <a:noFill/>
                </a:ln>
                <a:solidFill>
                  <a:prstClr val="black"/>
                </a:solidFill>
                <a:effectLst/>
                <a:uLnTx/>
                <a:uFillTx/>
                <a:latin typeface="Calibri"/>
                <a:ea typeface="+mn-ea"/>
                <a:cs typeface="+mn-cs"/>
              </a:rPr>
              <a:t>n el ejemplo, se insertarán en la tabla EMP_MINUS la identificación del empleado, nombre completo, la identificación del departamento en el que trabaja, nombre del departamento, identificación del trabajo que desempeña y nombre del trabajo de los empleados que NO poseen un salario menor a todos los salarios promedios de los departamentos.</a:t>
            </a:r>
            <a:endParaRPr kumimoji="0" lang="es-MX" sz="1200" b="1"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s-CL" dirty="0"/>
          </a:p>
        </p:txBody>
      </p:sp>
    </p:spTree>
    <p:extLst>
      <p:ext uri="{BB962C8B-B14F-4D97-AF65-F5344CB8AC3E}">
        <p14:creationId xmlns:p14="http://schemas.microsoft.com/office/powerpoint/2010/main" val="275652921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MX" sz="1200" b="1" i="0" u="none" strike="noStrike" kern="1200" cap="none" spc="0" normalizeH="0" baseline="0" noProof="0" dirty="0">
                <a:ln>
                  <a:noFill/>
                </a:ln>
                <a:solidFill>
                  <a:prstClr val="black"/>
                </a:solidFill>
                <a:effectLst/>
                <a:uLnTx/>
                <a:uFillTx/>
                <a:latin typeface="Calibri"/>
                <a:ea typeface="+mn-ea"/>
                <a:cs typeface="+mn-cs"/>
              </a:rPr>
              <a:t>Usando Subconsultas para Actualizar Datos</a:t>
            </a:r>
            <a:endParaRPr kumimoji="0" lang="es-CL" sz="1200" b="1"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la sintaxis: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tabla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el nombre de la tabla en la cual se desean actualizar el valor de una o más columnas.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columna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el nombre de la columna en la tabla que se desea actualizar. </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SUBCONSULTA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la sentencia SELECT que se usará para actualizar el valor de la columna. La sentencia SELECT puede ser simple o compleja.</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condición:</a:t>
            </a:r>
            <a:r>
              <a:rPr kumimoji="0" lang="es-CL" sz="1200" b="0" i="0" u="none" strike="noStrike" kern="1200" cap="none" spc="0" normalizeH="0" baseline="0" noProof="0" dirty="0">
                <a:ln>
                  <a:noFill/>
                </a:ln>
                <a:solidFill>
                  <a:prstClr val="black"/>
                </a:solidFill>
                <a:effectLst/>
                <a:uLnTx/>
                <a:uFillTx/>
                <a:latin typeface="Calibri"/>
                <a:ea typeface="+mn-ea"/>
                <a:cs typeface="+mn-cs"/>
              </a:rPr>
              <a:t> </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permite identificar las filas que se desean actualizar. Está compuesta por nombre de columnas, expresiones, constantes, subconsultas y operadores de comparación.</a:t>
            </a:r>
            <a:endParaRPr kumimoji="0" lang="es-CL" sz="1200" b="1" i="1"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la sentencia actualiza la identificación del trabajo y salario del empleado 114 con el trabajo y salario del empleado 205.</a:t>
            </a:r>
            <a:endParaRPr kumimoji="0" lang="es-MX" sz="1200" b="1" i="0" u="none" strike="noStrike" kern="1200" cap="none" spc="0" normalizeH="0" baseline="0" noProof="0" dirty="0">
              <a:ln>
                <a:noFill/>
              </a:ln>
              <a:solidFill>
                <a:prstClr val="black"/>
              </a:solidFill>
              <a:effectLst/>
              <a:uLnTx/>
              <a:uFillTx/>
              <a:latin typeface="Arial" charset="0"/>
              <a:ea typeface="+mn-ea"/>
              <a:cs typeface="Arial" charset="0"/>
            </a:endParaRPr>
          </a:p>
        </p:txBody>
      </p:sp>
    </p:spTree>
    <p:extLst>
      <p:ext uri="{BB962C8B-B14F-4D97-AF65-F5344CB8AC3E}">
        <p14:creationId xmlns:p14="http://schemas.microsoft.com/office/powerpoint/2010/main" val="236098438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MX" sz="1200" b="1" i="0" u="none" strike="noStrike" kern="1200" cap="none" spc="0" normalizeH="0" baseline="0" noProof="0" dirty="0">
                <a:ln>
                  <a:noFill/>
                </a:ln>
                <a:solidFill>
                  <a:prstClr val="black"/>
                </a:solidFill>
                <a:effectLst/>
                <a:uLnTx/>
                <a:uFillTx/>
                <a:latin typeface="Calibri"/>
                <a:ea typeface="+mn-ea"/>
                <a:cs typeface="+mn-cs"/>
              </a:rPr>
              <a:t>Usando Subconsultas para Actualizar Datos</a:t>
            </a:r>
            <a:endParaRPr kumimoji="0" lang="es-CL" sz="1200" b="1"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primer ejemplo, se actualiza el salario a los empleados que poseen en el salario más bajo. El nuevo valor del salario para estos empleados será el valor del salario promedio.</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segundo ejemplo, se aumenta el salario en 12,5% de los empleados que pertenecen a los departamentos que poseen salarios menores al salario promedio de la empresa.</a:t>
            </a:r>
            <a:endParaRPr kumimoji="0" lang="es-MX" sz="1200" b="1"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MX" sz="1200" b="1" i="0" u="none" strike="noStrike" kern="1200" cap="none" spc="0" normalizeH="0" baseline="0" noProof="0" dirty="0">
              <a:ln>
                <a:noFill/>
              </a:ln>
              <a:solidFill>
                <a:prstClr val="black"/>
              </a:solidFill>
              <a:effectLst/>
              <a:uLnTx/>
              <a:uFillTx/>
              <a:latin typeface="Arial" charset="0"/>
              <a:ea typeface="+mn-ea"/>
              <a:cs typeface="Arial" charset="0"/>
            </a:endParaRPr>
          </a:p>
        </p:txBody>
      </p:sp>
    </p:spTree>
    <p:extLst>
      <p:ext uri="{BB962C8B-B14F-4D97-AF65-F5344CB8AC3E}">
        <p14:creationId xmlns:p14="http://schemas.microsoft.com/office/powerpoint/2010/main" val="16645287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MX" sz="1200" b="1" i="0" u="none" strike="noStrike" kern="1200" cap="none" spc="0" normalizeH="0" baseline="0" noProof="0" dirty="0">
                <a:ln>
                  <a:noFill/>
                </a:ln>
                <a:solidFill>
                  <a:prstClr val="black"/>
                </a:solidFill>
                <a:effectLst/>
                <a:uLnTx/>
                <a:uFillTx/>
                <a:latin typeface="Calibri"/>
                <a:ea typeface="+mn-ea"/>
                <a:cs typeface="+mn-cs"/>
              </a:rPr>
              <a:t>Usando Subconsultas para Eliminar Filas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MX" sz="1200" b="0" i="0" u="none" strike="noStrike" kern="1200" cap="none" spc="0" normalizeH="0" baseline="0" noProof="0" dirty="0">
                <a:ln>
                  <a:noFill/>
                </a:ln>
                <a:solidFill>
                  <a:prstClr val="black"/>
                </a:solidFill>
                <a:effectLst/>
                <a:uLnTx/>
                <a:uFillTx/>
                <a:latin typeface="Calibri"/>
                <a:ea typeface="+mn-ea"/>
                <a:cs typeface="+mn-cs"/>
              </a:rPr>
              <a:t>En la sintaxis: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tabla:</a:t>
            </a:r>
            <a:r>
              <a:rPr kumimoji="0" lang="es-CL" sz="1200" b="0" i="0" u="none" strike="noStrike" kern="1200" cap="none" spc="0" normalizeH="0" baseline="0" noProof="0" dirty="0">
                <a:ln>
                  <a:noFill/>
                </a:ln>
                <a:solidFill>
                  <a:prstClr val="black"/>
                </a:solidFill>
                <a:effectLst/>
                <a:uLnTx/>
                <a:uFillTx/>
                <a:latin typeface="Calibri"/>
                <a:ea typeface="+mn-ea"/>
                <a:cs typeface="+mn-cs"/>
              </a:rPr>
              <a:t> es la tabla que se desea actualizar.</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1" u="none" strike="noStrike" kern="1200" cap="none" spc="0" normalizeH="0" baseline="0" noProof="0" dirty="0">
                <a:ln>
                  <a:noFill/>
                </a:ln>
                <a:solidFill>
                  <a:prstClr val="black"/>
                </a:solidFill>
                <a:effectLst/>
                <a:uLnTx/>
                <a:uFillTx/>
                <a:latin typeface="Calibri"/>
                <a:ea typeface="+mn-ea"/>
                <a:cs typeface="+mn-cs"/>
              </a:rPr>
              <a:t>SUBCONSULTA</a:t>
            </a:r>
            <a:r>
              <a:rPr kumimoji="0" lang="es-CL" sz="1200" b="1" i="0" u="none" strike="noStrike" kern="1200" cap="none" spc="0" normalizeH="0" baseline="0" noProof="0" dirty="0">
                <a:ln>
                  <a:noFill/>
                </a:ln>
                <a:solidFill>
                  <a:prstClr val="black"/>
                </a:solidFill>
                <a:effectLst/>
                <a:uLnTx/>
                <a:uFillTx/>
                <a:latin typeface="Calibri"/>
                <a:ea typeface="+mn-ea"/>
                <a:cs typeface="+mn-cs"/>
              </a:rPr>
              <a:t>:</a:t>
            </a:r>
            <a:r>
              <a:rPr kumimoji="0" lang="es-CL" sz="1200" b="0" i="0" u="none" strike="noStrike" kern="1200" cap="none" spc="0" normalizeH="0" baseline="0" noProof="0" dirty="0">
                <a:ln>
                  <a:noFill/>
                </a:ln>
                <a:solidFill>
                  <a:prstClr val="black"/>
                </a:solidFill>
                <a:effectLst/>
                <a:uLnTx/>
                <a:uFillTx/>
                <a:latin typeface="Calibri"/>
                <a:ea typeface="+mn-ea"/>
                <a:cs typeface="+mn-cs"/>
              </a:rPr>
              <a:t> es la sentencia SELECT que se usará para actualizar el valor de la columna. La sentencia SELECT puede ser simple o compleja.</a:t>
            </a:r>
            <a:endParaRPr kumimoji="0" lang="es-CL" sz="1200" b="1"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primer ejemplo, se eliminan todas las filas de los empleados cuyo salario es igual al salario promedio entre todos los empleados. </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ES" sz="1200" b="0" i="0" u="none" strike="noStrike" kern="1200" cap="none" spc="0" normalizeH="0" baseline="0" noProof="0" dirty="0">
                <a:ln>
                  <a:noFill/>
                </a:ln>
                <a:solidFill>
                  <a:prstClr val="black"/>
                </a:solidFill>
                <a:effectLst/>
                <a:uLnTx/>
                <a:uFillTx/>
                <a:latin typeface="Calibri"/>
                <a:ea typeface="+mn-ea"/>
                <a:cs typeface="+mn-cs"/>
              </a:rPr>
              <a:t>E</a:t>
            </a:r>
            <a:r>
              <a:rPr kumimoji="0" lang="es-CL" sz="1200" b="0" i="0" u="none" strike="noStrike" kern="1200" cap="none" spc="0" normalizeH="0" baseline="0" noProof="0" dirty="0">
                <a:ln>
                  <a:noFill/>
                </a:ln>
                <a:solidFill>
                  <a:prstClr val="black"/>
                </a:solidFill>
                <a:effectLst/>
                <a:uLnTx/>
                <a:uFillTx/>
                <a:latin typeface="Calibri"/>
                <a:ea typeface="+mn-ea"/>
                <a:cs typeface="+mn-cs"/>
              </a:rPr>
              <a:t>n el segundo ejemplo, se eliminan todas las filas cuya identificación de departamento sea igual a alguno de los departamentos que poseen más de 10 empleados.</a:t>
            </a:r>
            <a:endParaRPr kumimoji="0" lang="es-MX" sz="1200" b="1"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MX" sz="1200" b="1" i="0" u="none" strike="noStrike" kern="1200" cap="none" spc="0" normalizeH="0" baseline="0" noProof="0" dirty="0">
              <a:ln>
                <a:noFill/>
              </a:ln>
              <a:solidFill>
                <a:prstClr val="black"/>
              </a:solidFill>
              <a:effectLst/>
              <a:uLnTx/>
              <a:uFillTx/>
              <a:latin typeface="Arial" charset="0"/>
              <a:ea typeface="+mn-ea"/>
              <a:cs typeface="Arial" charset="0"/>
            </a:endParaRPr>
          </a:p>
        </p:txBody>
      </p:sp>
    </p:spTree>
    <p:extLst>
      <p:ext uri="{BB962C8B-B14F-4D97-AF65-F5344CB8AC3E}">
        <p14:creationId xmlns:p14="http://schemas.microsoft.com/office/powerpoint/2010/main" val="2442184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Sentencias COMMIT Y ROLLBACK</a:t>
            </a:r>
          </a:p>
          <a:p>
            <a:pPr marL="0" marR="0" lvl="0" indent="0" algn="just"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Las sentencias COMMIT y ROLLBACK pertenecen al grupo de comando SQL llamado DCL o Lenguaje de Control de Transacciones. </a:t>
            </a:r>
          </a:p>
          <a:p>
            <a:pPr marL="0" marR="0" lvl="0" indent="0" algn="just"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 sentencia COMMIT finaliza la transacción actual, haciendo que todos los cambios de datos pendientes sean permanentes en las tablas de la Base de Datos.</a:t>
            </a:r>
          </a:p>
          <a:p>
            <a:pPr marL="0" marR="0" lvl="0" indent="0" algn="just"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 sentencia ROLLBACK finaliza la transacción actual desechando todos los cambios de datos pendientes es decir, no se efectúan los cambios en la Base de Datos. </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Con las sentencias COMMIT y ROLLBACK se puede:</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Asegurar la consistencia de los datos.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Realizar una presentación preliminar de los cambios de datos antes de hacer que estos sean permanentes.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Agrupar las operaciones relacionadas lógicamente.</a:t>
            </a:r>
          </a:p>
        </p:txBody>
      </p:sp>
    </p:spTree>
    <p:extLst>
      <p:ext uri="{BB962C8B-B14F-4D97-AF65-F5344CB8AC3E}">
        <p14:creationId xmlns:p14="http://schemas.microsoft.com/office/powerpoint/2010/main" val="1248179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Sentencias DML</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Se ejecuta una sentencia DML cuando:</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Se agregan filas nuevas a una tabla con la sentencia INSERT.</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Se modifican las filas existentes de una tabla con la sentencia UPDATE.</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Se eliminan filas existentes de una tabla con la sentencia DELETE</a:t>
            </a: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Estas sentencias no muestran un resultado como la sentencia SELECT, sólo retornan el número de filas afectadas por la modificación que se efectuó.</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0" lang="es-MX" sz="1200" b="1"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just"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ＭＳ Ｐゴシック" pitchFamily="34" charset="-128"/>
              <a:cs typeface="Arial" pitchFamily="34" charset="0"/>
            </a:endParaRPr>
          </a:p>
        </p:txBody>
      </p:sp>
    </p:spTree>
    <p:extLst>
      <p:ext uri="{BB962C8B-B14F-4D97-AF65-F5344CB8AC3E}">
        <p14:creationId xmlns:p14="http://schemas.microsoft.com/office/powerpoint/2010/main" val="6886645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Transacciones de Base de Datos</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servidor Oracle garantiza la consistencia de los datos en función de las transacciones. Las transacciones le brindan más flexibilidad y control al cambiar los datos, y aseguran la consistencia de los datos en caso de que el usuario cometa un error o falle el sistema.</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Las transacciones consisten en sentencias SQL que realizan un cambio consistente en los datos y pueden contener algunos de los siguientes sentencias: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Sentencias DML</a:t>
            </a:r>
            <a:r>
              <a:rPr kumimoji="0" lang="es-CL" sz="1200" b="0" i="0" u="none" strike="noStrike" kern="1200" cap="none" spc="0" normalizeH="0" baseline="0" noProof="0" dirty="0">
                <a:ln>
                  <a:noFill/>
                </a:ln>
                <a:solidFill>
                  <a:prstClr val="black"/>
                </a:solidFill>
                <a:effectLst/>
                <a:uLnTx/>
                <a:uFillTx/>
                <a:latin typeface="Calibri"/>
                <a:ea typeface="+mn-ea"/>
                <a:cs typeface="+mn-cs"/>
              </a:rPr>
              <a:t>, que constituyen un cambio consistente en los datos. Por lo tanto, la sentencia DML que no genera una transacción de Base de Datos es SELECT ya que al no modificar datos (sólo consulta) no se debe ejecutar COMMIT o ROLLBACK. </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Una sentencia DDL</a:t>
            </a:r>
            <a:r>
              <a:rPr kumimoji="0" lang="es-CL" sz="1200" b="0" i="0" u="none" strike="noStrike" kern="1200" cap="none" spc="0" normalizeH="0" baseline="0" noProof="0" dirty="0">
                <a:ln>
                  <a:noFill/>
                </a:ln>
                <a:solidFill>
                  <a:prstClr val="black"/>
                </a:solidFill>
                <a:effectLst/>
                <a:uLnTx/>
                <a:uFillTx/>
                <a:latin typeface="Calibri"/>
                <a:ea typeface="+mn-ea"/>
                <a:cs typeface="+mn-cs"/>
              </a:rPr>
              <a:t>.</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Una sentencia DCL</a:t>
            </a:r>
            <a:r>
              <a:rPr kumimoji="0" lang="es-CL" sz="1200" b="0" i="0" u="none" strike="noStrike" kern="1200" cap="none" spc="0" normalizeH="0" baseline="0" noProof="0" dirty="0">
                <a:ln>
                  <a:noFill/>
                </a:ln>
                <a:solidFill>
                  <a:prstClr val="black"/>
                </a:solidFill>
                <a:effectLst/>
                <a:uLnTx/>
                <a:uFillTx/>
                <a:latin typeface="Calibri"/>
                <a:ea typeface="+mn-ea"/>
                <a:cs typeface="+mn-cs"/>
              </a:rPr>
              <a:t>.</a:t>
            </a:r>
          </a:p>
          <a:p>
            <a:pPr marL="0" marR="0" lvl="0" indent="0" algn="just"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Las transacciones de Base de Datos comienzan cuando se ejecuta la primera sentencia DML y finalizar con uno de los siguientes eventos:</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Se ejecuta una sentencia COMMIT o ROLLBACK. </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Se ejecuta una sentencia DDL o DCL. </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El sistema falla.</a:t>
            </a:r>
          </a:p>
          <a:p>
            <a:pPr marL="0" marR="0" lvl="0" indent="0" algn="just"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lang="es-CL"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27104127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Arial" charset="0"/>
              </a:rPr>
              <a:t>Usando SAVEPOINT para marcar Transacciones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Un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Savepoint</a:t>
            </a:r>
            <a:r>
              <a:rPr kumimoji="0" lang="es-CL" sz="1200" b="0" i="0" u="none" strike="noStrike" kern="1200" cap="none" spc="0" normalizeH="0" baseline="0" noProof="0" dirty="0">
                <a:ln>
                  <a:noFill/>
                </a:ln>
                <a:solidFill>
                  <a:prstClr val="black"/>
                </a:solidFill>
                <a:effectLst/>
                <a:uLnTx/>
                <a:uFillTx/>
                <a:latin typeface="Calibri"/>
                <a:ea typeface="+mn-ea"/>
                <a:cs typeface="+mn-cs"/>
              </a:rPr>
              <a:t> es una marca dentro de las Transacciones que permite efectuar un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Rollback</a:t>
            </a:r>
            <a:r>
              <a:rPr kumimoji="0" lang="es-CL" sz="1200" b="0" i="0" u="none" strike="noStrike" kern="1200" cap="none" spc="0" normalizeH="0" baseline="0" noProof="0" dirty="0">
                <a:ln>
                  <a:noFill/>
                </a:ln>
                <a:solidFill>
                  <a:prstClr val="black"/>
                </a:solidFill>
                <a:effectLst/>
                <a:uLnTx/>
                <a:uFillTx/>
                <a:latin typeface="Calibri"/>
                <a:ea typeface="+mn-ea"/>
                <a:cs typeface="+mn-cs"/>
              </a:rPr>
              <a:t> parcial. Se pueden marcar diferentes puntos dentro de la transacción y efectuar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Rollback</a:t>
            </a:r>
            <a:r>
              <a:rPr kumimoji="0" lang="es-CL" sz="1200" b="0" i="0" u="none" strike="noStrike" kern="1200" cap="none" spc="0" normalizeH="0" baseline="0" noProof="0" dirty="0">
                <a:ln>
                  <a:noFill/>
                </a:ln>
                <a:solidFill>
                  <a:prstClr val="black"/>
                </a:solidFill>
                <a:effectLst/>
                <a:uLnTx/>
                <a:uFillTx/>
                <a:latin typeface="Calibri"/>
                <a:ea typeface="+mn-ea"/>
                <a:cs typeface="+mn-cs"/>
              </a:rPr>
              <a:t> a un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Savepoint</a:t>
            </a:r>
            <a:r>
              <a:rPr kumimoji="0" lang="es-CL" sz="1200" b="0" i="0" u="none" strike="noStrike" kern="1200" cap="none" spc="0" normalizeH="0" baseline="0" noProof="0" dirty="0">
                <a:ln>
                  <a:noFill/>
                </a:ln>
                <a:solidFill>
                  <a:prstClr val="black"/>
                </a:solidFill>
                <a:effectLst/>
                <a:uLnTx/>
                <a:uFillTx/>
                <a:latin typeface="Calibri"/>
                <a:ea typeface="+mn-ea"/>
                <a:cs typeface="+mn-cs"/>
              </a:rPr>
              <a:t> (si es que no se hizo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commit</a:t>
            </a:r>
            <a:r>
              <a:rPr kumimoji="0" lang="es-CL" sz="1200" b="0" i="0" u="none" strike="noStrike" kern="1200" cap="none" spc="0" normalizeH="0" baseline="0" noProof="0" dirty="0">
                <a:ln>
                  <a:noFill/>
                </a:ln>
                <a:solidFill>
                  <a:prstClr val="black"/>
                </a:solidFill>
                <a:effectLst/>
                <a:uLnTx/>
                <a:uFillTx/>
                <a:latin typeface="Calibri"/>
                <a:ea typeface="+mn-ea"/>
                <a:cs typeface="+mn-cs"/>
              </a:rPr>
              <a:t>) o a la transacción completa. Para esto, se debe usar el comando SAVEPOINT seguido de un nombre.</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En el ejemplo, al efectuar ROLLBACK TO B, el COMMIT solo afecta a las dos primeras transacciones, es decir se elimina el empleado que no posee departamentos y se aumentan los salarios en un 50%.</a:t>
            </a: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just"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lang="es-CL"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40083783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l" defTabSz="914400" rtl="0" eaLnBrk="0" fontAlgn="auto" latinLnBrk="0" hangingPunct="0">
              <a:lnSpc>
                <a:spcPct val="100000"/>
              </a:lnSpc>
              <a:spcBef>
                <a:spcPct val="30000"/>
              </a:spcBef>
              <a:spcAft>
                <a:spcPts val="0"/>
              </a:spcAft>
              <a:buClrTx/>
              <a:buSzTx/>
              <a:buFontTx/>
              <a:buNone/>
              <a:tabLst/>
              <a:defRPr/>
            </a:pPr>
            <a:r>
              <a:rPr kumimoji="0" lang="es-CL" sz="1200" b="1" i="0" u="none" strike="noStrike" kern="1200" cap="none" spc="0" normalizeH="0" baseline="0" noProof="0" dirty="0">
                <a:ln>
                  <a:noFill/>
                </a:ln>
                <a:solidFill>
                  <a:prstClr val="black"/>
                </a:solidFill>
                <a:effectLst/>
                <a:uLnTx/>
                <a:uFillTx/>
                <a:latin typeface="Calibri"/>
                <a:ea typeface="+mn-ea"/>
                <a:cs typeface="+mn-cs"/>
              </a:rPr>
              <a:t>Usando SAVEPOINT para marcar Transacciones</a:t>
            </a:r>
          </a:p>
          <a:p>
            <a:pPr marL="0" marR="0" lvl="0" indent="0" algn="l" defTabSz="914400" rtl="0" eaLnBrk="0" fontAlgn="auto" latinLnBrk="0" hangingPunct="0">
              <a:lnSpc>
                <a:spcPct val="100000"/>
              </a:lnSpc>
              <a:spcBef>
                <a:spcPct val="30000"/>
              </a:spcBef>
              <a:spcAft>
                <a:spcPts val="0"/>
              </a:spcAft>
              <a:buClrTx/>
              <a:buSzTx/>
              <a:buFontTx/>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mn-cs"/>
              </a:rPr>
              <a:t>Al ejemplo anterior, ahora se le incorporó la sentencia TRUNCATE TABLE </a:t>
            </a:r>
            <a:r>
              <a:rPr kumimoji="0" lang="es-CL" sz="1200" b="0" i="0" u="none" strike="noStrike" kern="1200" cap="none" spc="0" normalizeH="0" baseline="0" noProof="0" dirty="0" err="1">
                <a:ln>
                  <a:noFill/>
                </a:ln>
                <a:solidFill>
                  <a:prstClr val="black"/>
                </a:solidFill>
                <a:effectLst/>
                <a:uLnTx/>
                <a:uFillTx/>
                <a:latin typeface="Calibri"/>
                <a:ea typeface="+mn-ea"/>
                <a:cs typeface="+mn-cs"/>
              </a:rPr>
              <a:t>job_history</a:t>
            </a:r>
            <a:r>
              <a:rPr kumimoji="0" lang="es-CL" sz="1200" b="0" i="0" u="none" strike="noStrike" kern="1200" cap="none" spc="0" normalizeH="0" baseline="0" noProof="0" dirty="0">
                <a:ln>
                  <a:noFill/>
                </a:ln>
                <a:solidFill>
                  <a:prstClr val="black"/>
                </a:solidFill>
                <a:effectLst/>
                <a:uLnTx/>
                <a:uFillTx/>
                <a:latin typeface="Calibri"/>
                <a:ea typeface="+mn-ea"/>
                <a:cs typeface="+mn-cs"/>
              </a:rPr>
              <a:t>. Por esta razón, el efectuar o no ROLLBACK TO B tendrá el mismo resultado ya la sentencia TRUNCATE TABLE al ser del tipo DDL tiene un COMMIT implícito por lo tanto, automáticamente todos los cambios de las sentencias DML anteriores se realizan físicamente en las tablas.</a:t>
            </a:r>
            <a:endParaRPr kumimoji="0" lang="es-CL" sz="1200" b="1" i="0" u="none" strike="noStrike" kern="1200" cap="none" spc="0" normalizeH="0" baseline="0" noProof="0" dirty="0">
              <a:ln>
                <a:noFill/>
              </a:ln>
              <a:solidFill>
                <a:prstClr val="black"/>
              </a:solidFill>
              <a:effectLst/>
              <a:uLnTx/>
              <a:uFillTx/>
              <a:latin typeface="Calibri"/>
              <a:ea typeface="+mn-ea"/>
              <a:cs typeface="+mn-cs"/>
            </a:endParaRPr>
          </a:p>
          <a:p>
            <a:pPr marL="0" marR="0" lvl="0" indent="0" algn="just" defTabSz="914400" rtl="0" eaLnBrk="0" fontAlgn="base" latinLnBrk="0" hangingPunct="0">
              <a:lnSpc>
                <a:spcPct val="100000"/>
              </a:lnSpc>
              <a:spcBef>
                <a:spcPct val="30000"/>
              </a:spcBef>
              <a:spcAft>
                <a:spcPct val="0"/>
              </a:spcAft>
              <a:buClrTx/>
              <a:buSzTx/>
              <a:buFontTx/>
              <a:buNone/>
              <a:tabLst/>
              <a:defRPr/>
            </a:pPr>
            <a:endParaRPr kumimoji="0" lang="es-CL" sz="1200" b="0"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l" defTabSz="914400" rtl="0" eaLnBrk="1" fontAlgn="base" latinLnBrk="0" hangingPunct="1">
              <a:lnSpc>
                <a:spcPct val="90000"/>
              </a:lnSpc>
              <a:spcBef>
                <a:spcPct val="0"/>
              </a:spcBef>
              <a:spcAft>
                <a:spcPct val="0"/>
              </a:spcAft>
              <a:buClrTx/>
              <a:buSzTx/>
              <a:buFontTx/>
              <a:buNone/>
              <a:tabLst/>
              <a:defRPr/>
            </a:pPr>
            <a:endParaRPr lang="es-CL"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91496935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userDrawn="1">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p:nvPr/>
        </p:nvSpPr>
        <p:spPr>
          <a:xfrm flipH="1">
            <a:off x="-1" y="0"/>
            <a:ext cx="4629587" cy="6858000"/>
          </a:xfrm>
          <a:custGeom>
            <a:avLst/>
            <a:gdLst/>
            <a:ahLst/>
            <a:cxnLst/>
            <a:rect l="l" t="t" r="r" b="b"/>
            <a:pathLst>
              <a:path w="6172782" h="6858000" extrusionOk="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11" name="Google Shape;11;p2"/>
          <p:cNvPicPr preferRelativeResize="0"/>
          <p:nvPr/>
        </p:nvPicPr>
        <p:blipFill rotWithShape="1">
          <a:blip r:embed="rId2">
            <a:alphaModFix/>
          </a:blip>
          <a:srcRect/>
          <a:stretch/>
        </p:blipFill>
        <p:spPr>
          <a:xfrm>
            <a:off x="20" y="11958"/>
            <a:ext cx="4518116" cy="6840855"/>
          </a:xfrm>
          <a:custGeom>
            <a:avLst/>
            <a:gdLst/>
            <a:ahLst/>
            <a:cxnLst/>
            <a:rect l="l" t="t" r="r" b="b"/>
            <a:pathLst>
              <a:path w="6024154" h="6858000" extrusionOk="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noFill/>
          <a:ln>
            <a:noFill/>
          </a:ln>
        </p:spPr>
      </p:pic>
      <p:pic>
        <p:nvPicPr>
          <p:cNvPr id="12" name="Google Shape;12;p2"/>
          <p:cNvPicPr preferRelativeResize="0"/>
          <p:nvPr/>
        </p:nvPicPr>
        <p:blipFill rotWithShape="1">
          <a:blip r:embed="rId3">
            <a:alphaModFix/>
          </a:blip>
          <a:srcRect/>
          <a:stretch/>
        </p:blipFill>
        <p:spPr>
          <a:xfrm>
            <a:off x="5190123" y="212270"/>
            <a:ext cx="3748263" cy="586221"/>
          </a:xfrm>
          <a:prstGeom prst="rect">
            <a:avLst/>
          </a:prstGeom>
          <a:noFill/>
          <a:ln>
            <a:noFill/>
          </a:ln>
        </p:spPr>
      </p:pic>
      <p:sp>
        <p:nvSpPr>
          <p:cNvPr id="14" name="Google Shape;14;p2"/>
          <p:cNvSpPr txBox="1">
            <a:spLocks noGrp="1"/>
          </p:cNvSpPr>
          <p:nvPr>
            <p:ph type="subTitle" idx="1"/>
          </p:nvPr>
        </p:nvSpPr>
        <p:spPr>
          <a:xfrm>
            <a:off x="5284700" y="5620875"/>
            <a:ext cx="3603900" cy="873900"/>
          </a:xfrm>
          <a:prstGeom prst="rect">
            <a:avLst/>
          </a:prstGeom>
          <a:solidFill>
            <a:srgbClr val="DE3075"/>
          </a:solidFill>
          <a:ln>
            <a:noFill/>
          </a:ln>
        </p:spPr>
        <p:txBody>
          <a:bodyPr spcFirstLastPara="1" wrap="square" lIns="91425" tIns="0" rIns="182875" bIns="0" anchor="t" anchorCtr="0">
            <a:noAutofit/>
          </a:bodyPr>
          <a:lstStyle>
            <a:lvl1pPr lvl="0" algn="r" rtl="0">
              <a:spcBef>
                <a:spcPts val="1000"/>
              </a:spcBef>
              <a:spcAft>
                <a:spcPts val="0"/>
              </a:spcAft>
              <a:buNone/>
              <a:defRPr sz="4800" b="1">
                <a:solidFill>
                  <a:srgbClr val="FFFFFF"/>
                </a:solidFill>
                <a:latin typeface="Calibri" panose="020F0502020204030204" pitchFamily="34" charset="0"/>
                <a:cs typeface="Calibri" panose="020F0502020204030204" pitchFamily="34" charset="0"/>
              </a:defRPr>
            </a:lvl1pPr>
            <a:lvl2pPr lvl="1" algn="r" rtl="0">
              <a:spcBef>
                <a:spcPts val="1000"/>
              </a:spcBef>
              <a:spcAft>
                <a:spcPts val="0"/>
              </a:spcAft>
              <a:buNone/>
              <a:defRPr sz="4800" b="1">
                <a:solidFill>
                  <a:srgbClr val="FFFFFF"/>
                </a:solidFill>
              </a:defRPr>
            </a:lvl2pPr>
            <a:lvl3pPr lvl="2" algn="r" rtl="0">
              <a:spcBef>
                <a:spcPts val="1000"/>
              </a:spcBef>
              <a:spcAft>
                <a:spcPts val="0"/>
              </a:spcAft>
              <a:buNone/>
              <a:defRPr sz="4800" b="1">
                <a:solidFill>
                  <a:srgbClr val="FFFFFF"/>
                </a:solidFill>
              </a:defRPr>
            </a:lvl3pPr>
            <a:lvl4pPr lvl="3" algn="r" rtl="0">
              <a:spcBef>
                <a:spcPts val="1000"/>
              </a:spcBef>
              <a:spcAft>
                <a:spcPts val="0"/>
              </a:spcAft>
              <a:buNone/>
              <a:defRPr sz="4800" b="1">
                <a:solidFill>
                  <a:srgbClr val="FFFFFF"/>
                </a:solidFill>
              </a:defRPr>
            </a:lvl4pPr>
            <a:lvl5pPr lvl="4" algn="r" rtl="0">
              <a:spcBef>
                <a:spcPts val="1000"/>
              </a:spcBef>
              <a:spcAft>
                <a:spcPts val="0"/>
              </a:spcAft>
              <a:buNone/>
              <a:defRPr sz="4800" b="1">
                <a:solidFill>
                  <a:srgbClr val="FFFFFF"/>
                </a:solidFill>
              </a:defRPr>
            </a:lvl5pPr>
            <a:lvl6pPr lvl="5" algn="r" rtl="0">
              <a:spcBef>
                <a:spcPts val="1000"/>
              </a:spcBef>
              <a:spcAft>
                <a:spcPts val="0"/>
              </a:spcAft>
              <a:buNone/>
              <a:defRPr sz="4800" b="1">
                <a:solidFill>
                  <a:srgbClr val="FFFFFF"/>
                </a:solidFill>
              </a:defRPr>
            </a:lvl6pPr>
            <a:lvl7pPr lvl="6" algn="r" rtl="0">
              <a:spcBef>
                <a:spcPts val="1000"/>
              </a:spcBef>
              <a:spcAft>
                <a:spcPts val="0"/>
              </a:spcAft>
              <a:buNone/>
              <a:defRPr sz="4800" b="1">
                <a:solidFill>
                  <a:srgbClr val="FFFFFF"/>
                </a:solidFill>
              </a:defRPr>
            </a:lvl7pPr>
            <a:lvl8pPr lvl="7" algn="r" rtl="0">
              <a:spcBef>
                <a:spcPts val="1000"/>
              </a:spcBef>
              <a:spcAft>
                <a:spcPts val="0"/>
              </a:spcAft>
              <a:buNone/>
              <a:defRPr sz="4800" b="1">
                <a:solidFill>
                  <a:srgbClr val="FFFFFF"/>
                </a:solidFill>
              </a:defRPr>
            </a:lvl8pPr>
            <a:lvl9pPr lvl="8" algn="r" rtl="0">
              <a:spcBef>
                <a:spcPts val="1000"/>
              </a:spcBef>
              <a:spcAft>
                <a:spcPts val="0"/>
              </a:spcAft>
              <a:buNone/>
              <a:defRPr sz="4800" b="1">
                <a:solidFill>
                  <a:srgbClr val="FFFFFF"/>
                </a:solidFill>
              </a:defRPr>
            </a:lvl9pPr>
          </a:lstStyle>
          <a:p>
            <a:endParaRPr/>
          </a:p>
        </p:txBody>
      </p:sp>
      <p:sp>
        <p:nvSpPr>
          <p:cNvPr id="7" name="Google Shape;13;p2">
            <a:extLst>
              <a:ext uri="{FF2B5EF4-FFF2-40B4-BE49-F238E27FC236}">
                <a16:creationId xmlns:a16="http://schemas.microsoft.com/office/drawing/2014/main" xmlns="" id="{64854533-8DCC-1C49-8946-547AD8D471A7}"/>
              </a:ext>
            </a:extLst>
          </p:cNvPr>
          <p:cNvSpPr txBox="1">
            <a:spLocks noGrp="1"/>
          </p:cNvSpPr>
          <p:nvPr>
            <p:ph type="title"/>
          </p:nvPr>
        </p:nvSpPr>
        <p:spPr>
          <a:xfrm>
            <a:off x="3993775" y="2487700"/>
            <a:ext cx="4894800" cy="2891100"/>
          </a:xfrm>
          <a:prstGeom prst="rect">
            <a:avLst/>
          </a:prstGeom>
        </p:spPr>
        <p:txBody>
          <a:bodyPr spcFirstLastPara="1" wrap="square" lIns="91425" tIns="45700" rIns="91425" bIns="45700" anchor="b" anchorCtr="0">
            <a:noAutofit/>
          </a:bodyPr>
          <a:lstStyle>
            <a:lvl1pPr lvl="0" algn="r" rtl="0">
              <a:spcBef>
                <a:spcPts val="0"/>
              </a:spcBef>
              <a:spcAft>
                <a:spcPts val="0"/>
              </a:spcAft>
              <a:buNone/>
              <a:defRPr sz="6600">
                <a:latin typeface="Calibri" panose="020F0502020204030204" pitchFamily="34" charset="0"/>
                <a:cs typeface="Calibri" panose="020F0502020204030204" pitchFamily="34" charset="0"/>
              </a:defRPr>
            </a:lvl1pPr>
            <a:lvl2pPr lvl="1" algn="r" rtl="0">
              <a:spcBef>
                <a:spcPts val="0"/>
              </a:spcBef>
              <a:spcAft>
                <a:spcPts val="0"/>
              </a:spcAft>
              <a:buNone/>
              <a:defRPr sz="5600"/>
            </a:lvl2pPr>
            <a:lvl3pPr lvl="2" algn="r" rtl="0">
              <a:spcBef>
                <a:spcPts val="0"/>
              </a:spcBef>
              <a:spcAft>
                <a:spcPts val="0"/>
              </a:spcAft>
              <a:buNone/>
              <a:defRPr sz="5600"/>
            </a:lvl3pPr>
            <a:lvl4pPr lvl="3" algn="r" rtl="0">
              <a:spcBef>
                <a:spcPts val="0"/>
              </a:spcBef>
              <a:spcAft>
                <a:spcPts val="0"/>
              </a:spcAft>
              <a:buNone/>
              <a:defRPr sz="5600"/>
            </a:lvl4pPr>
            <a:lvl5pPr lvl="4" algn="r" rtl="0">
              <a:spcBef>
                <a:spcPts val="0"/>
              </a:spcBef>
              <a:spcAft>
                <a:spcPts val="0"/>
              </a:spcAft>
              <a:buNone/>
              <a:defRPr sz="5600"/>
            </a:lvl5pPr>
            <a:lvl6pPr lvl="5" algn="r" rtl="0">
              <a:spcBef>
                <a:spcPts val="0"/>
              </a:spcBef>
              <a:spcAft>
                <a:spcPts val="0"/>
              </a:spcAft>
              <a:buNone/>
              <a:defRPr sz="5600"/>
            </a:lvl6pPr>
            <a:lvl7pPr lvl="6" algn="r" rtl="0">
              <a:spcBef>
                <a:spcPts val="0"/>
              </a:spcBef>
              <a:spcAft>
                <a:spcPts val="0"/>
              </a:spcAft>
              <a:buNone/>
              <a:defRPr sz="5600"/>
            </a:lvl7pPr>
            <a:lvl8pPr lvl="7" algn="r" rtl="0">
              <a:spcBef>
                <a:spcPts val="0"/>
              </a:spcBef>
              <a:spcAft>
                <a:spcPts val="0"/>
              </a:spcAft>
              <a:buNone/>
              <a:defRPr sz="5600"/>
            </a:lvl8pPr>
            <a:lvl9pPr lvl="8" algn="r" rtl="0">
              <a:spcBef>
                <a:spcPts val="0"/>
              </a:spcBef>
              <a:spcAft>
                <a:spcPts val="0"/>
              </a:spcAft>
              <a:buNone/>
              <a:defRPr sz="5600"/>
            </a:lvl9pPr>
          </a:lstStyle>
          <a:p>
            <a:endParaRPr lang="es-ES_tradnl"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Encabezado de sección 4">
  <p:cSld name="Encabezado de sección 4">
    <p:bg>
      <p:bgPr>
        <a:solidFill>
          <a:schemeClr val="accent3"/>
        </a:solidFill>
        <a:effectLst/>
      </p:bgPr>
    </p:bg>
    <p:spTree>
      <p:nvGrpSpPr>
        <p:cNvPr id="1" name="Shape 35"/>
        <p:cNvGrpSpPr/>
        <p:nvPr/>
      </p:nvGrpSpPr>
      <p:grpSpPr>
        <a:xfrm>
          <a:off x="0" y="0"/>
          <a:ext cx="0" cy="0"/>
          <a:chOff x="0" y="0"/>
          <a:chExt cx="0" cy="0"/>
        </a:xfrm>
      </p:grpSpPr>
      <p:sp>
        <p:nvSpPr>
          <p:cNvPr id="36" name="Google Shape;36;p6"/>
          <p:cNvSpPr/>
          <p:nvPr/>
        </p:nvSpPr>
        <p:spPr>
          <a:xfrm rot="10800000" flipH="1">
            <a:off x="0" y="3085"/>
            <a:ext cx="4850881" cy="5737081"/>
          </a:xfrm>
          <a:custGeom>
            <a:avLst/>
            <a:gdLst/>
            <a:ahLst/>
            <a:cxnLst/>
            <a:rect l="l" t="t" r="r" b="b"/>
            <a:pathLst>
              <a:path w="5389868" h="6374535" extrusionOk="0">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rgbClr val="FFFFFF"/>
              </a:solidFill>
              <a:latin typeface="Calibri"/>
              <a:ea typeface="Calibri"/>
              <a:cs typeface="Calibri"/>
              <a:sym typeface="Calibri"/>
            </a:endParaRPr>
          </a:p>
        </p:txBody>
      </p:sp>
      <p:pic>
        <p:nvPicPr>
          <p:cNvPr id="37" name="Google Shape;37;p6"/>
          <p:cNvPicPr preferRelativeResize="0"/>
          <p:nvPr/>
        </p:nvPicPr>
        <p:blipFill rotWithShape="1">
          <a:blip r:embed="rId2">
            <a:alphaModFix/>
          </a:blip>
          <a:srcRect/>
          <a:stretch/>
        </p:blipFill>
        <p:spPr>
          <a:xfrm>
            <a:off x="5177307" y="186298"/>
            <a:ext cx="3812148" cy="601304"/>
          </a:xfrm>
          <a:prstGeom prst="rect">
            <a:avLst/>
          </a:prstGeom>
          <a:noFill/>
          <a:ln>
            <a:noFill/>
          </a:ln>
        </p:spPr>
      </p:pic>
      <p:pic>
        <p:nvPicPr>
          <p:cNvPr id="38" name="Google Shape;38;p6" descr="Imagen que contiene persona, foto, hombre, mujer&#10;&#10;Descripción generada automáticamente"/>
          <p:cNvPicPr preferRelativeResize="0"/>
          <p:nvPr/>
        </p:nvPicPr>
        <p:blipFill rotWithShape="1">
          <a:blip r:embed="rId3">
            <a:alphaModFix/>
          </a:blip>
          <a:srcRect r="16352"/>
          <a:stretch/>
        </p:blipFill>
        <p:spPr>
          <a:xfrm>
            <a:off x="1" y="10"/>
            <a:ext cx="4711067" cy="5589566"/>
          </a:xfrm>
          <a:custGeom>
            <a:avLst/>
            <a:gdLst/>
            <a:ahLst/>
            <a:cxnLst/>
            <a:rect l="l" t="t" r="r" b="b"/>
            <a:pathLst>
              <a:path w="5234519" h="6210629" extrusionOk="0">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ln>
            <a:noFill/>
          </a:ln>
        </p:spPr>
      </p:pic>
      <p:sp>
        <p:nvSpPr>
          <p:cNvPr id="40" name="Google Shape;40;p6"/>
          <p:cNvSpPr txBox="1">
            <a:spLocks noGrp="1"/>
          </p:cNvSpPr>
          <p:nvPr>
            <p:ph type="title"/>
          </p:nvPr>
        </p:nvSpPr>
        <p:spPr>
          <a:xfrm>
            <a:off x="3004575" y="3476150"/>
            <a:ext cx="5995800" cy="1603200"/>
          </a:xfrm>
          <a:prstGeom prst="rect">
            <a:avLst/>
          </a:prstGeom>
          <a:solidFill>
            <a:srgbClr val="898B90">
              <a:alpha val="68300"/>
            </a:srgbClr>
          </a:solidFill>
          <a:ln>
            <a:noFill/>
          </a:ln>
        </p:spPr>
        <p:txBody>
          <a:bodyPr spcFirstLastPara="1" wrap="square" lIns="91425" tIns="45700" rIns="91425" bIns="45700" anchor="t" anchorCtr="0">
            <a:noAutofit/>
          </a:bodyPr>
          <a:lstStyle>
            <a:lvl1pPr lvl="0" algn="r" rtl="0">
              <a:spcBef>
                <a:spcPts val="0"/>
              </a:spcBef>
              <a:spcAft>
                <a:spcPts val="0"/>
              </a:spcAft>
              <a:buNone/>
              <a:defRPr sz="5400">
                <a:latin typeface="Calibri" panose="020F0502020204030204" pitchFamily="34" charset="0"/>
                <a:cs typeface="Calibri" panose="020F0502020204030204" pitchFamily="34" charset="0"/>
              </a:defRPr>
            </a:lvl1pPr>
            <a:lvl2pPr lvl="1" algn="r" rtl="0">
              <a:spcBef>
                <a:spcPts val="0"/>
              </a:spcBef>
              <a:spcAft>
                <a:spcPts val="0"/>
              </a:spcAft>
              <a:buNone/>
              <a:defRPr sz="5400"/>
            </a:lvl2pPr>
            <a:lvl3pPr lvl="2" algn="r" rtl="0">
              <a:spcBef>
                <a:spcPts val="0"/>
              </a:spcBef>
              <a:spcAft>
                <a:spcPts val="0"/>
              </a:spcAft>
              <a:buNone/>
              <a:defRPr sz="5400"/>
            </a:lvl3pPr>
            <a:lvl4pPr lvl="3" algn="r" rtl="0">
              <a:spcBef>
                <a:spcPts val="0"/>
              </a:spcBef>
              <a:spcAft>
                <a:spcPts val="0"/>
              </a:spcAft>
              <a:buNone/>
              <a:defRPr sz="5400"/>
            </a:lvl4pPr>
            <a:lvl5pPr lvl="4" algn="r" rtl="0">
              <a:spcBef>
                <a:spcPts val="0"/>
              </a:spcBef>
              <a:spcAft>
                <a:spcPts val="0"/>
              </a:spcAft>
              <a:buNone/>
              <a:defRPr sz="5400"/>
            </a:lvl5pPr>
            <a:lvl6pPr lvl="5" algn="r" rtl="0">
              <a:spcBef>
                <a:spcPts val="0"/>
              </a:spcBef>
              <a:spcAft>
                <a:spcPts val="0"/>
              </a:spcAft>
              <a:buNone/>
              <a:defRPr sz="5400"/>
            </a:lvl6pPr>
            <a:lvl7pPr lvl="6" algn="r" rtl="0">
              <a:spcBef>
                <a:spcPts val="0"/>
              </a:spcBef>
              <a:spcAft>
                <a:spcPts val="0"/>
              </a:spcAft>
              <a:buNone/>
              <a:defRPr sz="5400"/>
            </a:lvl7pPr>
            <a:lvl8pPr lvl="7" algn="r" rtl="0">
              <a:spcBef>
                <a:spcPts val="0"/>
              </a:spcBef>
              <a:spcAft>
                <a:spcPts val="0"/>
              </a:spcAft>
              <a:buNone/>
              <a:defRPr sz="5400"/>
            </a:lvl8pPr>
            <a:lvl9pPr lvl="8" algn="r" rtl="0">
              <a:spcBef>
                <a:spcPts val="0"/>
              </a:spcBef>
              <a:spcAft>
                <a:spcPts val="0"/>
              </a:spcAft>
              <a:buNone/>
              <a:defRPr sz="5400"/>
            </a:lvl9pPr>
          </a:lstStyle>
          <a:p>
            <a:endParaRPr/>
          </a:p>
        </p:txBody>
      </p:sp>
    </p:spTree>
    <p:extLst>
      <p:ext uri="{BB962C8B-B14F-4D97-AF65-F5344CB8AC3E}">
        <p14:creationId xmlns:p14="http://schemas.microsoft.com/office/powerpoint/2010/main" val="527235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y objetos 4" userDrawn="1">
  <p:cSld name="Título y objetos 4">
    <p:spTree>
      <p:nvGrpSpPr>
        <p:cNvPr id="1" name="Shape 107"/>
        <p:cNvGrpSpPr/>
        <p:nvPr/>
      </p:nvGrpSpPr>
      <p:grpSpPr>
        <a:xfrm>
          <a:off x="0" y="0"/>
          <a:ext cx="0" cy="0"/>
          <a:chOff x="0" y="0"/>
          <a:chExt cx="0" cy="0"/>
        </a:xfrm>
      </p:grpSpPr>
      <p:sp>
        <p:nvSpPr>
          <p:cNvPr id="109" name="Google Shape;109;p17"/>
          <p:cNvSpPr/>
          <p:nvPr/>
        </p:nvSpPr>
        <p:spPr>
          <a:xfrm>
            <a:off x="770850" y="212725"/>
            <a:ext cx="903600" cy="813000"/>
          </a:xfrm>
          <a:prstGeom prst="parallelogram">
            <a:avLst>
              <a:gd name="adj" fmla="val 45310"/>
            </a:avLst>
          </a:prstGeom>
          <a:solidFill>
            <a:srgbClr val="BED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7"/>
          <p:cNvSpPr/>
          <p:nvPr/>
        </p:nvSpPr>
        <p:spPr>
          <a:xfrm>
            <a:off x="146422" y="212725"/>
            <a:ext cx="903600" cy="813000"/>
          </a:xfrm>
          <a:prstGeom prst="parallelogram">
            <a:avLst>
              <a:gd name="adj" fmla="val 45310"/>
            </a:avLst>
          </a:prstGeom>
          <a:gradFill>
            <a:gsLst>
              <a:gs pos="0">
                <a:srgbClr val="FFFFFF"/>
              </a:gs>
              <a:gs pos="65000">
                <a:schemeClr val="accent3"/>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 name="Google Shape;113;p17"/>
          <p:cNvPicPr preferRelativeResize="0"/>
          <p:nvPr/>
        </p:nvPicPr>
        <p:blipFill>
          <a:blip r:embed="rId2">
            <a:alphaModFix/>
          </a:blip>
          <a:stretch>
            <a:fillRect/>
          </a:stretch>
        </p:blipFill>
        <p:spPr>
          <a:xfrm>
            <a:off x="6179349" y="389413"/>
            <a:ext cx="2746703" cy="459625"/>
          </a:xfrm>
          <a:prstGeom prst="rect">
            <a:avLst/>
          </a:prstGeom>
          <a:noFill/>
          <a:ln>
            <a:noFill/>
          </a:ln>
        </p:spPr>
      </p:pic>
      <p:sp>
        <p:nvSpPr>
          <p:cNvPr id="114" name="Google Shape;114;p17"/>
          <p:cNvSpPr txBox="1">
            <a:spLocks noGrp="1"/>
          </p:cNvSpPr>
          <p:nvPr>
            <p:ph type="body" idx="1"/>
          </p:nvPr>
        </p:nvSpPr>
        <p:spPr>
          <a:xfrm>
            <a:off x="294150" y="1218600"/>
            <a:ext cx="8555700" cy="513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Calibri" panose="020F0502020204030204" pitchFamily="34" charset="0"/>
                <a:ea typeface="Calibri" panose="020F0502020204030204" pitchFamily="34" charset="0"/>
                <a:cs typeface="Calibri" panose="020F0502020204030204" pitchFamily="34" charset="0"/>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a:p>
        </p:txBody>
      </p:sp>
      <p:sp>
        <p:nvSpPr>
          <p:cNvPr id="9" name="Google Shape;84;p14">
            <a:extLst>
              <a:ext uri="{FF2B5EF4-FFF2-40B4-BE49-F238E27FC236}">
                <a16:creationId xmlns:a16="http://schemas.microsoft.com/office/drawing/2014/main" xmlns="" id="{66000D04-C10D-E74D-BD69-F15BCBCB23CB}"/>
              </a:ext>
            </a:extLst>
          </p:cNvPr>
          <p:cNvSpPr/>
          <p:nvPr userDrawn="1"/>
        </p:nvSpPr>
        <p:spPr>
          <a:xfrm>
            <a:off x="1372975" y="212725"/>
            <a:ext cx="4806374" cy="813000"/>
          </a:xfrm>
          <a:prstGeom prst="parallelogram">
            <a:avLst>
              <a:gd name="adj" fmla="val 4531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Bebas Neue" panose="020B0606020202050201" pitchFamily="34" charset="77"/>
            </a:endParaRPr>
          </a:p>
        </p:txBody>
      </p:sp>
      <p:sp>
        <p:nvSpPr>
          <p:cNvPr id="10" name="Google Shape;87;p14">
            <a:extLst>
              <a:ext uri="{FF2B5EF4-FFF2-40B4-BE49-F238E27FC236}">
                <a16:creationId xmlns:a16="http://schemas.microsoft.com/office/drawing/2014/main" xmlns="" id="{CFC8E6A0-23C5-B947-94E4-E744F76CED42}"/>
              </a:ext>
            </a:extLst>
          </p:cNvPr>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CL" dirty="0"/>
          </a:p>
        </p:txBody>
      </p:sp>
      <p:sp>
        <p:nvSpPr>
          <p:cNvPr id="11" name="Google Shape;7;p1">
            <a:extLst>
              <a:ext uri="{FF2B5EF4-FFF2-40B4-BE49-F238E27FC236}">
                <a16:creationId xmlns:a16="http://schemas.microsoft.com/office/drawing/2014/main" xmlns="" id="{7597FF83-28B2-D447-8C51-BAB390C7D7B0}"/>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extLst>
      <p:ext uri="{BB962C8B-B14F-4D97-AF65-F5344CB8AC3E}">
        <p14:creationId xmlns:p14="http://schemas.microsoft.com/office/powerpoint/2010/main" val="28053847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Encabezado de sección 5">
  <p:cSld name="Encabezado de sección 5">
    <p:bg>
      <p:bgPr>
        <a:solidFill>
          <a:schemeClr val="accent4"/>
        </a:solidFill>
        <a:effectLst/>
      </p:bgPr>
    </p:bg>
    <p:spTree>
      <p:nvGrpSpPr>
        <p:cNvPr id="1" name="Shape 41"/>
        <p:cNvGrpSpPr/>
        <p:nvPr/>
      </p:nvGrpSpPr>
      <p:grpSpPr>
        <a:xfrm>
          <a:off x="0" y="0"/>
          <a:ext cx="0" cy="0"/>
          <a:chOff x="0" y="0"/>
          <a:chExt cx="0" cy="0"/>
        </a:xfrm>
      </p:grpSpPr>
      <p:sp>
        <p:nvSpPr>
          <p:cNvPr id="42" name="Google Shape;42;p7"/>
          <p:cNvSpPr/>
          <p:nvPr/>
        </p:nvSpPr>
        <p:spPr>
          <a:xfrm rot="10800000" flipH="1">
            <a:off x="0" y="3085"/>
            <a:ext cx="4850881" cy="5737081"/>
          </a:xfrm>
          <a:custGeom>
            <a:avLst/>
            <a:gdLst/>
            <a:ahLst/>
            <a:cxnLst/>
            <a:rect l="l" t="t" r="r" b="b"/>
            <a:pathLst>
              <a:path w="5389868" h="6374535" extrusionOk="0">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rgbClr val="FFFFFF"/>
              </a:solidFill>
              <a:latin typeface="Calibri"/>
              <a:ea typeface="Calibri"/>
              <a:cs typeface="Calibri"/>
              <a:sym typeface="Calibri"/>
            </a:endParaRPr>
          </a:p>
        </p:txBody>
      </p:sp>
      <p:pic>
        <p:nvPicPr>
          <p:cNvPr id="43" name="Google Shape;43;p7"/>
          <p:cNvPicPr preferRelativeResize="0"/>
          <p:nvPr/>
        </p:nvPicPr>
        <p:blipFill rotWithShape="1">
          <a:blip r:embed="rId2">
            <a:alphaModFix/>
          </a:blip>
          <a:srcRect/>
          <a:stretch/>
        </p:blipFill>
        <p:spPr>
          <a:xfrm>
            <a:off x="5177307" y="186298"/>
            <a:ext cx="3812148" cy="601304"/>
          </a:xfrm>
          <a:prstGeom prst="rect">
            <a:avLst/>
          </a:prstGeom>
          <a:noFill/>
          <a:ln>
            <a:noFill/>
          </a:ln>
        </p:spPr>
      </p:pic>
      <p:pic>
        <p:nvPicPr>
          <p:cNvPr id="44" name="Google Shape;44;p7" descr="Una caricatura de una ciudad&#10;&#10;Descripción generada automáticamente"/>
          <p:cNvPicPr preferRelativeResize="0"/>
          <p:nvPr/>
        </p:nvPicPr>
        <p:blipFill rotWithShape="1">
          <a:blip r:embed="rId3">
            <a:alphaModFix/>
          </a:blip>
          <a:srcRect l="9870" r="6482"/>
          <a:stretch/>
        </p:blipFill>
        <p:spPr>
          <a:xfrm>
            <a:off x="1" y="10"/>
            <a:ext cx="4711067" cy="5589566"/>
          </a:xfrm>
          <a:custGeom>
            <a:avLst/>
            <a:gdLst/>
            <a:ahLst/>
            <a:cxnLst/>
            <a:rect l="l" t="t" r="r" b="b"/>
            <a:pathLst>
              <a:path w="5234519" h="6210629" extrusionOk="0">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ln>
            <a:noFill/>
          </a:ln>
        </p:spPr>
      </p:pic>
      <p:sp>
        <p:nvSpPr>
          <p:cNvPr id="46" name="Google Shape;46;p7"/>
          <p:cNvSpPr txBox="1">
            <a:spLocks noGrp="1"/>
          </p:cNvSpPr>
          <p:nvPr>
            <p:ph type="title"/>
          </p:nvPr>
        </p:nvSpPr>
        <p:spPr>
          <a:xfrm>
            <a:off x="3004575" y="3476150"/>
            <a:ext cx="5995800" cy="1603200"/>
          </a:xfrm>
          <a:prstGeom prst="rect">
            <a:avLst/>
          </a:prstGeom>
          <a:solidFill>
            <a:srgbClr val="898B90">
              <a:alpha val="68300"/>
            </a:srgbClr>
          </a:solidFill>
          <a:ln>
            <a:noFill/>
          </a:ln>
        </p:spPr>
        <p:txBody>
          <a:bodyPr spcFirstLastPara="1" wrap="square" lIns="91425" tIns="45700" rIns="91425" bIns="45700" anchor="t" anchorCtr="0">
            <a:noAutofit/>
          </a:bodyPr>
          <a:lstStyle>
            <a:lvl1pPr lvl="0" algn="r" rtl="0">
              <a:spcBef>
                <a:spcPts val="0"/>
              </a:spcBef>
              <a:spcAft>
                <a:spcPts val="0"/>
              </a:spcAft>
              <a:buNone/>
              <a:defRPr sz="5400">
                <a:latin typeface="Calibri" panose="020F0502020204030204" pitchFamily="34" charset="0"/>
                <a:cs typeface="Calibri" panose="020F0502020204030204" pitchFamily="34" charset="0"/>
              </a:defRPr>
            </a:lvl1pPr>
            <a:lvl2pPr lvl="1" algn="r" rtl="0">
              <a:spcBef>
                <a:spcPts val="0"/>
              </a:spcBef>
              <a:spcAft>
                <a:spcPts val="0"/>
              </a:spcAft>
              <a:buNone/>
              <a:defRPr sz="5400"/>
            </a:lvl2pPr>
            <a:lvl3pPr lvl="2" algn="r" rtl="0">
              <a:spcBef>
                <a:spcPts val="0"/>
              </a:spcBef>
              <a:spcAft>
                <a:spcPts val="0"/>
              </a:spcAft>
              <a:buNone/>
              <a:defRPr sz="5400"/>
            </a:lvl3pPr>
            <a:lvl4pPr lvl="3" algn="r" rtl="0">
              <a:spcBef>
                <a:spcPts val="0"/>
              </a:spcBef>
              <a:spcAft>
                <a:spcPts val="0"/>
              </a:spcAft>
              <a:buNone/>
              <a:defRPr sz="5400"/>
            </a:lvl4pPr>
            <a:lvl5pPr lvl="4" algn="r" rtl="0">
              <a:spcBef>
                <a:spcPts val="0"/>
              </a:spcBef>
              <a:spcAft>
                <a:spcPts val="0"/>
              </a:spcAft>
              <a:buNone/>
              <a:defRPr sz="5400"/>
            </a:lvl5pPr>
            <a:lvl6pPr lvl="5" algn="r" rtl="0">
              <a:spcBef>
                <a:spcPts val="0"/>
              </a:spcBef>
              <a:spcAft>
                <a:spcPts val="0"/>
              </a:spcAft>
              <a:buNone/>
              <a:defRPr sz="5400"/>
            </a:lvl6pPr>
            <a:lvl7pPr lvl="6" algn="r" rtl="0">
              <a:spcBef>
                <a:spcPts val="0"/>
              </a:spcBef>
              <a:spcAft>
                <a:spcPts val="0"/>
              </a:spcAft>
              <a:buNone/>
              <a:defRPr sz="5400"/>
            </a:lvl7pPr>
            <a:lvl8pPr lvl="7" algn="r" rtl="0">
              <a:spcBef>
                <a:spcPts val="0"/>
              </a:spcBef>
              <a:spcAft>
                <a:spcPts val="0"/>
              </a:spcAft>
              <a:buNone/>
              <a:defRPr sz="5400"/>
            </a:lvl8pPr>
            <a:lvl9pPr lvl="8" algn="r" rtl="0">
              <a:spcBef>
                <a:spcPts val="0"/>
              </a:spcBef>
              <a:spcAft>
                <a:spcPts val="0"/>
              </a:spcAft>
              <a:buNone/>
              <a:defRPr sz="5400"/>
            </a:lvl9pPr>
          </a:lstStyle>
          <a:p>
            <a:endParaRPr/>
          </a:p>
        </p:txBody>
      </p:sp>
    </p:spTree>
    <p:extLst>
      <p:ext uri="{BB962C8B-B14F-4D97-AF65-F5344CB8AC3E}">
        <p14:creationId xmlns:p14="http://schemas.microsoft.com/office/powerpoint/2010/main" val="35925817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ítulo y objetos 5" userDrawn="1">
  <p:cSld name="Título y objetos 5">
    <p:spTree>
      <p:nvGrpSpPr>
        <p:cNvPr id="1" name="Shape 115"/>
        <p:cNvGrpSpPr/>
        <p:nvPr/>
      </p:nvGrpSpPr>
      <p:grpSpPr>
        <a:xfrm>
          <a:off x="0" y="0"/>
          <a:ext cx="0" cy="0"/>
          <a:chOff x="0" y="0"/>
          <a:chExt cx="0" cy="0"/>
        </a:xfrm>
      </p:grpSpPr>
      <p:sp>
        <p:nvSpPr>
          <p:cNvPr id="117" name="Google Shape;117;p18"/>
          <p:cNvSpPr/>
          <p:nvPr/>
        </p:nvSpPr>
        <p:spPr>
          <a:xfrm>
            <a:off x="770850" y="212725"/>
            <a:ext cx="903600" cy="813000"/>
          </a:xfrm>
          <a:prstGeom prst="parallelogram">
            <a:avLst>
              <a:gd name="adj" fmla="val 45310"/>
            </a:avLst>
          </a:prstGeom>
          <a:solidFill>
            <a:srgbClr val="00A0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8"/>
          <p:cNvSpPr/>
          <p:nvPr/>
        </p:nvSpPr>
        <p:spPr>
          <a:xfrm>
            <a:off x="146422" y="212725"/>
            <a:ext cx="903600" cy="813000"/>
          </a:xfrm>
          <a:prstGeom prst="parallelogram">
            <a:avLst>
              <a:gd name="adj" fmla="val 45310"/>
            </a:avLst>
          </a:prstGeom>
          <a:gradFill>
            <a:gsLst>
              <a:gs pos="0">
                <a:srgbClr val="FFFFFF"/>
              </a:gs>
              <a:gs pos="65000">
                <a:schemeClr val="accent4"/>
              </a:gs>
              <a:gs pos="100000">
                <a:schemeClr val="accent4"/>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1" name="Google Shape;121;p18"/>
          <p:cNvPicPr preferRelativeResize="0"/>
          <p:nvPr/>
        </p:nvPicPr>
        <p:blipFill>
          <a:blip r:embed="rId2">
            <a:alphaModFix/>
          </a:blip>
          <a:stretch>
            <a:fillRect/>
          </a:stretch>
        </p:blipFill>
        <p:spPr>
          <a:xfrm>
            <a:off x="6179349" y="389413"/>
            <a:ext cx="2746703" cy="459625"/>
          </a:xfrm>
          <a:prstGeom prst="rect">
            <a:avLst/>
          </a:prstGeom>
          <a:noFill/>
          <a:ln>
            <a:noFill/>
          </a:ln>
        </p:spPr>
      </p:pic>
      <p:sp>
        <p:nvSpPr>
          <p:cNvPr id="122" name="Google Shape;122;p18"/>
          <p:cNvSpPr txBox="1">
            <a:spLocks noGrp="1"/>
          </p:cNvSpPr>
          <p:nvPr>
            <p:ph type="body" idx="1"/>
          </p:nvPr>
        </p:nvSpPr>
        <p:spPr>
          <a:xfrm>
            <a:off x="294150" y="1218600"/>
            <a:ext cx="8555700" cy="513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Calibri" panose="020F0502020204030204" pitchFamily="34" charset="0"/>
                <a:ea typeface="Calibri" panose="020F0502020204030204" pitchFamily="34" charset="0"/>
                <a:cs typeface="Calibri" panose="020F0502020204030204" pitchFamily="34" charset="0"/>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a:p>
        </p:txBody>
      </p:sp>
      <p:sp>
        <p:nvSpPr>
          <p:cNvPr id="9" name="Google Shape;84;p14">
            <a:extLst>
              <a:ext uri="{FF2B5EF4-FFF2-40B4-BE49-F238E27FC236}">
                <a16:creationId xmlns:a16="http://schemas.microsoft.com/office/drawing/2014/main" xmlns="" id="{68D524C4-1F0A-4E44-A95B-72D8DB45E405}"/>
              </a:ext>
            </a:extLst>
          </p:cNvPr>
          <p:cNvSpPr/>
          <p:nvPr userDrawn="1"/>
        </p:nvSpPr>
        <p:spPr>
          <a:xfrm>
            <a:off x="1372975" y="212725"/>
            <a:ext cx="4806374" cy="813000"/>
          </a:xfrm>
          <a:prstGeom prst="parallelogram">
            <a:avLst>
              <a:gd name="adj" fmla="val 4531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Bebas Neue" panose="020B0606020202050201" pitchFamily="34" charset="77"/>
            </a:endParaRPr>
          </a:p>
        </p:txBody>
      </p:sp>
      <p:sp>
        <p:nvSpPr>
          <p:cNvPr id="10" name="Google Shape;87;p14">
            <a:extLst>
              <a:ext uri="{FF2B5EF4-FFF2-40B4-BE49-F238E27FC236}">
                <a16:creationId xmlns:a16="http://schemas.microsoft.com/office/drawing/2014/main" xmlns="" id="{042199C9-DD4D-EB45-AFC1-D179EEED3963}"/>
              </a:ext>
            </a:extLst>
          </p:cNvPr>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CL" dirty="0"/>
          </a:p>
        </p:txBody>
      </p:sp>
      <p:sp>
        <p:nvSpPr>
          <p:cNvPr id="11" name="Google Shape;7;p1">
            <a:extLst>
              <a:ext uri="{FF2B5EF4-FFF2-40B4-BE49-F238E27FC236}">
                <a16:creationId xmlns:a16="http://schemas.microsoft.com/office/drawing/2014/main" xmlns="" id="{11BA7EF7-A1ED-2147-8386-4D991E939F00}"/>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extLst>
      <p:ext uri="{BB962C8B-B14F-4D97-AF65-F5344CB8AC3E}">
        <p14:creationId xmlns:p14="http://schemas.microsoft.com/office/powerpoint/2010/main" val="1488640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1">
  <p:cSld name="TITLE_4_1_1">
    <p:bg>
      <p:bgPr>
        <a:solidFill>
          <a:schemeClr val="dk2"/>
        </a:solidFill>
        <a:effectLst/>
      </p:bgPr>
    </p:bg>
    <p:spTree>
      <p:nvGrpSpPr>
        <p:cNvPr id="1" name="Shape 15"/>
        <p:cNvGrpSpPr/>
        <p:nvPr/>
      </p:nvGrpSpPr>
      <p:grpSpPr>
        <a:xfrm>
          <a:off x="0" y="0"/>
          <a:ext cx="0" cy="0"/>
          <a:chOff x="0" y="0"/>
          <a:chExt cx="0" cy="0"/>
        </a:xfrm>
      </p:grpSpPr>
      <p:pic>
        <p:nvPicPr>
          <p:cNvPr id="16" name="Google Shape;16;p3"/>
          <p:cNvPicPr preferRelativeResize="0"/>
          <p:nvPr/>
        </p:nvPicPr>
        <p:blipFill rotWithShape="1">
          <a:blip r:embed="rId2">
            <a:alphaModFix/>
          </a:blip>
          <a:srcRect/>
          <a:stretch/>
        </p:blipFill>
        <p:spPr>
          <a:xfrm>
            <a:off x="5177307" y="186298"/>
            <a:ext cx="3812148" cy="601304"/>
          </a:xfrm>
          <a:prstGeom prst="rect">
            <a:avLst/>
          </a:prstGeom>
          <a:noFill/>
          <a:ln>
            <a:noFill/>
          </a:ln>
        </p:spPr>
      </p:pic>
      <p:grpSp>
        <p:nvGrpSpPr>
          <p:cNvPr id="18" name="Google Shape;18;p3"/>
          <p:cNvGrpSpPr/>
          <p:nvPr/>
        </p:nvGrpSpPr>
        <p:grpSpPr>
          <a:xfrm>
            <a:off x="0" y="-124"/>
            <a:ext cx="4853665" cy="5740374"/>
            <a:chOff x="0" y="-126"/>
            <a:chExt cx="4554438" cy="5386482"/>
          </a:xfrm>
        </p:grpSpPr>
        <p:sp>
          <p:nvSpPr>
            <p:cNvPr id="19" name="Google Shape;19;p3"/>
            <p:cNvSpPr/>
            <p:nvPr/>
          </p:nvSpPr>
          <p:spPr>
            <a:xfrm rot="10800000" flipH="1">
              <a:off x="0" y="-126"/>
              <a:ext cx="4554438" cy="5386482"/>
            </a:xfrm>
            <a:custGeom>
              <a:avLst/>
              <a:gdLst/>
              <a:ahLst/>
              <a:cxnLst/>
              <a:rect l="l" t="t" r="r" b="b"/>
              <a:pathLst>
                <a:path w="5389868" h="6374535" extrusionOk="0">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rgbClr val="FFFFFF"/>
                </a:solidFill>
                <a:latin typeface="Calibri"/>
                <a:ea typeface="Calibri"/>
                <a:cs typeface="Calibri"/>
                <a:sym typeface="Calibri"/>
              </a:endParaRPr>
            </a:p>
          </p:txBody>
        </p:sp>
        <p:pic>
          <p:nvPicPr>
            <p:cNvPr id="20" name="Google Shape;20;p3" descr="Una caricatura de una ciudad&#10;&#10;Descripción generada automáticamente"/>
            <p:cNvPicPr preferRelativeResize="0"/>
            <p:nvPr/>
          </p:nvPicPr>
          <p:blipFill rotWithShape="1">
            <a:blip r:embed="rId3">
              <a:alphaModFix/>
            </a:blip>
            <a:srcRect l="9870" r="6482"/>
            <a:stretch/>
          </p:blipFill>
          <p:spPr>
            <a:xfrm>
              <a:off x="1" y="-1"/>
              <a:ext cx="4423169" cy="5247982"/>
            </a:xfrm>
            <a:custGeom>
              <a:avLst/>
              <a:gdLst/>
              <a:ahLst/>
              <a:cxnLst/>
              <a:rect l="l" t="t" r="r" b="b"/>
              <a:pathLst>
                <a:path w="5234519" h="6210629" extrusionOk="0">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ln>
              <a:noFill/>
            </a:ln>
          </p:spPr>
        </p:pic>
      </p:grpSp>
      <p:sp>
        <p:nvSpPr>
          <p:cNvPr id="21" name="Google Shape;21;p3"/>
          <p:cNvSpPr txBox="1">
            <a:spLocks noGrp="1"/>
          </p:cNvSpPr>
          <p:nvPr>
            <p:ph type="title"/>
          </p:nvPr>
        </p:nvSpPr>
        <p:spPr>
          <a:xfrm>
            <a:off x="3004575" y="3476150"/>
            <a:ext cx="5995800" cy="1603200"/>
          </a:xfrm>
          <a:prstGeom prst="rect">
            <a:avLst/>
          </a:prstGeom>
          <a:solidFill>
            <a:srgbClr val="DE3075">
              <a:alpha val="64290"/>
            </a:srgbClr>
          </a:solidFill>
          <a:ln>
            <a:noFill/>
          </a:ln>
        </p:spPr>
        <p:txBody>
          <a:bodyPr spcFirstLastPara="1" wrap="square" lIns="91425" tIns="45700" rIns="91425" bIns="45700" anchor="t" anchorCtr="0">
            <a:noAutofit/>
          </a:bodyPr>
          <a:lstStyle>
            <a:lvl1pPr lvl="0" algn="r" rtl="0">
              <a:spcBef>
                <a:spcPts val="0"/>
              </a:spcBef>
              <a:spcAft>
                <a:spcPts val="0"/>
              </a:spcAft>
              <a:buNone/>
              <a:defRPr sz="5400">
                <a:latin typeface="Calibri" panose="020F0502020204030204" pitchFamily="34" charset="0"/>
                <a:cs typeface="Calibri" panose="020F0502020204030204" pitchFamily="34" charset="0"/>
              </a:defRPr>
            </a:lvl1pPr>
            <a:lvl2pPr lvl="1" algn="r" rtl="0">
              <a:spcBef>
                <a:spcPts val="0"/>
              </a:spcBef>
              <a:spcAft>
                <a:spcPts val="0"/>
              </a:spcAft>
              <a:buNone/>
              <a:defRPr sz="5400"/>
            </a:lvl2pPr>
            <a:lvl3pPr lvl="2" algn="r" rtl="0">
              <a:spcBef>
                <a:spcPts val="0"/>
              </a:spcBef>
              <a:spcAft>
                <a:spcPts val="0"/>
              </a:spcAft>
              <a:buNone/>
              <a:defRPr sz="5400"/>
            </a:lvl3pPr>
            <a:lvl4pPr lvl="3" algn="r" rtl="0">
              <a:spcBef>
                <a:spcPts val="0"/>
              </a:spcBef>
              <a:spcAft>
                <a:spcPts val="0"/>
              </a:spcAft>
              <a:buNone/>
              <a:defRPr sz="5400"/>
            </a:lvl4pPr>
            <a:lvl5pPr lvl="4" algn="r" rtl="0">
              <a:spcBef>
                <a:spcPts val="0"/>
              </a:spcBef>
              <a:spcAft>
                <a:spcPts val="0"/>
              </a:spcAft>
              <a:buNone/>
              <a:defRPr sz="5400"/>
            </a:lvl5pPr>
            <a:lvl6pPr lvl="5" algn="r" rtl="0">
              <a:spcBef>
                <a:spcPts val="0"/>
              </a:spcBef>
              <a:spcAft>
                <a:spcPts val="0"/>
              </a:spcAft>
              <a:buNone/>
              <a:defRPr sz="5400"/>
            </a:lvl6pPr>
            <a:lvl7pPr lvl="6" algn="r" rtl="0">
              <a:spcBef>
                <a:spcPts val="0"/>
              </a:spcBef>
              <a:spcAft>
                <a:spcPts val="0"/>
              </a:spcAft>
              <a:buNone/>
              <a:defRPr sz="5400"/>
            </a:lvl7pPr>
            <a:lvl8pPr lvl="7" algn="r" rtl="0">
              <a:spcBef>
                <a:spcPts val="0"/>
              </a:spcBef>
              <a:spcAft>
                <a:spcPts val="0"/>
              </a:spcAft>
              <a:buNone/>
              <a:defRPr sz="5400"/>
            </a:lvl8pPr>
            <a:lvl9pPr lvl="8" algn="r" rtl="0">
              <a:spcBef>
                <a:spcPts val="0"/>
              </a:spcBef>
              <a:spcAft>
                <a:spcPts val="0"/>
              </a:spcAft>
              <a:buNone/>
              <a:defRPr sz="5400"/>
            </a:lvl9pPr>
          </a:lstStyle>
          <a:p>
            <a:endParaRPr lang="es-ES_tradnl"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3">
  <p:cSld name="TITLE_1_1">
    <p:bg>
      <p:bgPr>
        <a:solidFill>
          <a:schemeClr val="accent2"/>
        </a:solidFill>
        <a:effectLst/>
      </p:bgPr>
    </p:bg>
    <p:spTree>
      <p:nvGrpSpPr>
        <p:cNvPr id="1" name="Shape 29"/>
        <p:cNvGrpSpPr/>
        <p:nvPr/>
      </p:nvGrpSpPr>
      <p:grpSpPr>
        <a:xfrm>
          <a:off x="0" y="0"/>
          <a:ext cx="0" cy="0"/>
          <a:chOff x="0" y="0"/>
          <a:chExt cx="0" cy="0"/>
        </a:xfrm>
      </p:grpSpPr>
      <p:sp>
        <p:nvSpPr>
          <p:cNvPr id="30" name="Google Shape;30;p5"/>
          <p:cNvSpPr/>
          <p:nvPr/>
        </p:nvSpPr>
        <p:spPr>
          <a:xfrm rot="10800000" flipH="1">
            <a:off x="0" y="3085"/>
            <a:ext cx="4850881" cy="5737081"/>
          </a:xfrm>
          <a:custGeom>
            <a:avLst/>
            <a:gdLst/>
            <a:ahLst/>
            <a:cxnLst/>
            <a:rect l="l" t="t" r="r" b="b"/>
            <a:pathLst>
              <a:path w="5389868" h="6374535" extrusionOk="0">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rgbClr val="FFFFFF"/>
              </a:solidFill>
              <a:latin typeface="Calibri"/>
              <a:ea typeface="Calibri"/>
              <a:cs typeface="Calibri"/>
              <a:sym typeface="Calibri"/>
            </a:endParaRPr>
          </a:p>
        </p:txBody>
      </p:sp>
      <p:pic>
        <p:nvPicPr>
          <p:cNvPr id="31" name="Google Shape;31;p5"/>
          <p:cNvPicPr preferRelativeResize="0"/>
          <p:nvPr/>
        </p:nvPicPr>
        <p:blipFill rotWithShape="1">
          <a:blip r:embed="rId2">
            <a:alphaModFix/>
          </a:blip>
          <a:srcRect/>
          <a:stretch/>
        </p:blipFill>
        <p:spPr>
          <a:xfrm>
            <a:off x="5177307" y="186298"/>
            <a:ext cx="3812148" cy="601304"/>
          </a:xfrm>
          <a:prstGeom prst="rect">
            <a:avLst/>
          </a:prstGeom>
          <a:noFill/>
          <a:ln>
            <a:noFill/>
          </a:ln>
        </p:spPr>
      </p:pic>
      <p:pic>
        <p:nvPicPr>
          <p:cNvPr id="32" name="Google Shape;32;p5" descr="Una caricatura de una ciudad&#10;&#10;Descripción generada automáticamente"/>
          <p:cNvPicPr preferRelativeResize="0"/>
          <p:nvPr/>
        </p:nvPicPr>
        <p:blipFill rotWithShape="1">
          <a:blip r:embed="rId3">
            <a:alphaModFix/>
          </a:blip>
          <a:srcRect l="9870" r="6482"/>
          <a:stretch/>
        </p:blipFill>
        <p:spPr>
          <a:xfrm>
            <a:off x="1" y="10"/>
            <a:ext cx="4711067" cy="5589566"/>
          </a:xfrm>
          <a:custGeom>
            <a:avLst/>
            <a:gdLst/>
            <a:ahLst/>
            <a:cxnLst/>
            <a:rect l="l" t="t" r="r" b="b"/>
            <a:pathLst>
              <a:path w="5234519" h="6210629" extrusionOk="0">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ln>
            <a:noFill/>
          </a:ln>
        </p:spPr>
      </p:pic>
      <p:sp>
        <p:nvSpPr>
          <p:cNvPr id="34" name="Google Shape;34;p5"/>
          <p:cNvSpPr txBox="1">
            <a:spLocks noGrp="1"/>
          </p:cNvSpPr>
          <p:nvPr>
            <p:ph type="title"/>
          </p:nvPr>
        </p:nvSpPr>
        <p:spPr>
          <a:xfrm>
            <a:off x="3004575" y="3476150"/>
            <a:ext cx="5995800" cy="1603200"/>
          </a:xfrm>
          <a:prstGeom prst="rect">
            <a:avLst/>
          </a:prstGeom>
          <a:solidFill>
            <a:srgbClr val="898B90">
              <a:alpha val="68300"/>
            </a:srgbClr>
          </a:solidFill>
          <a:ln>
            <a:noFill/>
          </a:ln>
        </p:spPr>
        <p:txBody>
          <a:bodyPr spcFirstLastPara="1" wrap="square" lIns="91425" tIns="45700" rIns="91425" bIns="45700" anchor="t" anchorCtr="0">
            <a:noAutofit/>
          </a:bodyPr>
          <a:lstStyle>
            <a:lvl1pPr lvl="0" algn="r" rtl="0">
              <a:spcBef>
                <a:spcPts val="0"/>
              </a:spcBef>
              <a:spcAft>
                <a:spcPts val="0"/>
              </a:spcAft>
              <a:buNone/>
              <a:defRPr sz="5400">
                <a:latin typeface="Calibri" panose="020F0502020204030204" pitchFamily="34" charset="0"/>
                <a:cs typeface="Calibri" panose="020F0502020204030204" pitchFamily="34" charset="0"/>
              </a:defRPr>
            </a:lvl1pPr>
            <a:lvl2pPr lvl="1" algn="r" rtl="0">
              <a:spcBef>
                <a:spcPts val="0"/>
              </a:spcBef>
              <a:spcAft>
                <a:spcPts val="0"/>
              </a:spcAft>
              <a:buNone/>
              <a:defRPr sz="5400"/>
            </a:lvl2pPr>
            <a:lvl3pPr lvl="2" algn="r" rtl="0">
              <a:spcBef>
                <a:spcPts val="0"/>
              </a:spcBef>
              <a:spcAft>
                <a:spcPts val="0"/>
              </a:spcAft>
              <a:buNone/>
              <a:defRPr sz="5400"/>
            </a:lvl3pPr>
            <a:lvl4pPr lvl="3" algn="r" rtl="0">
              <a:spcBef>
                <a:spcPts val="0"/>
              </a:spcBef>
              <a:spcAft>
                <a:spcPts val="0"/>
              </a:spcAft>
              <a:buNone/>
              <a:defRPr sz="5400"/>
            </a:lvl4pPr>
            <a:lvl5pPr lvl="4" algn="r" rtl="0">
              <a:spcBef>
                <a:spcPts val="0"/>
              </a:spcBef>
              <a:spcAft>
                <a:spcPts val="0"/>
              </a:spcAft>
              <a:buNone/>
              <a:defRPr sz="5400"/>
            </a:lvl5pPr>
            <a:lvl6pPr lvl="5" algn="r" rtl="0">
              <a:spcBef>
                <a:spcPts val="0"/>
              </a:spcBef>
              <a:spcAft>
                <a:spcPts val="0"/>
              </a:spcAft>
              <a:buNone/>
              <a:defRPr sz="5400"/>
            </a:lvl6pPr>
            <a:lvl7pPr lvl="6" algn="r" rtl="0">
              <a:spcBef>
                <a:spcPts val="0"/>
              </a:spcBef>
              <a:spcAft>
                <a:spcPts val="0"/>
              </a:spcAft>
              <a:buNone/>
              <a:defRPr sz="5400"/>
            </a:lvl7pPr>
            <a:lvl8pPr lvl="7" algn="r" rtl="0">
              <a:spcBef>
                <a:spcPts val="0"/>
              </a:spcBef>
              <a:spcAft>
                <a:spcPts val="0"/>
              </a:spcAft>
              <a:buNone/>
              <a:defRPr sz="5400"/>
            </a:lvl8pPr>
            <a:lvl9pPr lvl="8" algn="r" rtl="0">
              <a:spcBef>
                <a:spcPts val="0"/>
              </a:spcBef>
              <a:spcAft>
                <a:spcPts val="0"/>
              </a:spcAft>
              <a:buNone/>
              <a:defRPr sz="5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objetos 1" preserve="1">
  <p:cSld name="Título y objetos 1">
    <p:spTree>
      <p:nvGrpSpPr>
        <p:cNvPr id="1" name="Shape 83"/>
        <p:cNvGrpSpPr/>
        <p:nvPr/>
      </p:nvGrpSpPr>
      <p:grpSpPr>
        <a:xfrm>
          <a:off x="0" y="0"/>
          <a:ext cx="0" cy="0"/>
          <a:chOff x="0" y="0"/>
          <a:chExt cx="0" cy="0"/>
        </a:xfrm>
      </p:grpSpPr>
      <p:sp>
        <p:nvSpPr>
          <p:cNvPr id="84" name="Google Shape;84;p14"/>
          <p:cNvSpPr/>
          <p:nvPr/>
        </p:nvSpPr>
        <p:spPr>
          <a:xfrm>
            <a:off x="1372975" y="212725"/>
            <a:ext cx="4806374" cy="813000"/>
          </a:xfrm>
          <a:prstGeom prst="parallelogram">
            <a:avLst>
              <a:gd name="adj" fmla="val 4531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Bebas Neue" panose="020B0606020202050201" pitchFamily="34" charset="77"/>
            </a:endParaRPr>
          </a:p>
        </p:txBody>
      </p:sp>
      <p:sp>
        <p:nvSpPr>
          <p:cNvPr id="85" name="Google Shape;85;p14"/>
          <p:cNvSpPr/>
          <p:nvPr/>
        </p:nvSpPr>
        <p:spPr>
          <a:xfrm>
            <a:off x="770850" y="212725"/>
            <a:ext cx="903600" cy="813000"/>
          </a:xfrm>
          <a:prstGeom prst="parallelogram">
            <a:avLst>
              <a:gd name="adj" fmla="val 45310"/>
            </a:avLst>
          </a:prstGeom>
          <a:solidFill>
            <a:srgbClr val="818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4"/>
          <p:cNvSpPr/>
          <p:nvPr/>
        </p:nvSpPr>
        <p:spPr>
          <a:xfrm>
            <a:off x="146422" y="212725"/>
            <a:ext cx="903600" cy="813000"/>
          </a:xfrm>
          <a:prstGeom prst="parallelogram">
            <a:avLst>
              <a:gd name="adj" fmla="val 45310"/>
            </a:avLst>
          </a:prstGeom>
          <a:gradFill>
            <a:gsLst>
              <a:gs pos="0">
                <a:srgbClr val="FFFFFF"/>
              </a:gs>
              <a:gs pos="65000">
                <a:schemeClr val="dk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4"/>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ES_tradnl" noProof="0" dirty="0"/>
          </a:p>
        </p:txBody>
      </p:sp>
      <p:pic>
        <p:nvPicPr>
          <p:cNvPr id="89" name="Google Shape;89;p14"/>
          <p:cNvPicPr preferRelativeResize="0"/>
          <p:nvPr/>
        </p:nvPicPr>
        <p:blipFill>
          <a:blip r:embed="rId2">
            <a:alphaModFix/>
          </a:blip>
          <a:stretch>
            <a:fillRect/>
          </a:stretch>
        </p:blipFill>
        <p:spPr>
          <a:xfrm>
            <a:off x="6179349" y="389413"/>
            <a:ext cx="2746703" cy="459625"/>
          </a:xfrm>
          <a:prstGeom prst="rect">
            <a:avLst/>
          </a:prstGeom>
          <a:noFill/>
          <a:ln>
            <a:noFill/>
          </a:ln>
        </p:spPr>
      </p:pic>
      <p:sp>
        <p:nvSpPr>
          <p:cNvPr id="90" name="Google Shape;90;p14"/>
          <p:cNvSpPr txBox="1">
            <a:spLocks noGrp="1"/>
          </p:cNvSpPr>
          <p:nvPr>
            <p:ph type="body" idx="1"/>
          </p:nvPr>
        </p:nvSpPr>
        <p:spPr>
          <a:xfrm>
            <a:off x="294150" y="1218600"/>
            <a:ext cx="8555700" cy="513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Calibri" panose="020F0502020204030204" pitchFamily="34" charset="0"/>
                <a:ea typeface="Calibri" panose="020F0502020204030204" pitchFamily="34" charset="0"/>
                <a:cs typeface="Calibri" panose="020F0502020204030204" pitchFamily="34" charset="0"/>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lang="es-ES_tradnl" noProof="0" dirty="0"/>
          </a:p>
        </p:txBody>
      </p:sp>
      <p:sp>
        <p:nvSpPr>
          <p:cNvPr id="9" name="Google Shape;7;p1">
            <a:extLst>
              <a:ext uri="{FF2B5EF4-FFF2-40B4-BE49-F238E27FC236}">
                <a16:creationId xmlns:a16="http://schemas.microsoft.com/office/drawing/2014/main" xmlns="" id="{0B5789D4-A1BB-0442-8135-68C7C82B7CE3}"/>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extLst>
      <p:ext uri="{BB962C8B-B14F-4D97-AF65-F5344CB8AC3E}">
        <p14:creationId xmlns:p14="http://schemas.microsoft.com/office/powerpoint/2010/main" val="4235798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ítulo y objetos 2" userDrawn="1">
  <p:cSld name="OBJECT">
    <p:spTree>
      <p:nvGrpSpPr>
        <p:cNvPr id="1" name="Shape 91"/>
        <p:cNvGrpSpPr/>
        <p:nvPr/>
      </p:nvGrpSpPr>
      <p:grpSpPr>
        <a:xfrm>
          <a:off x="0" y="0"/>
          <a:ext cx="0" cy="0"/>
          <a:chOff x="0" y="0"/>
          <a:chExt cx="0" cy="0"/>
        </a:xfrm>
      </p:grpSpPr>
      <p:sp>
        <p:nvSpPr>
          <p:cNvPr id="93" name="Google Shape;93;p15"/>
          <p:cNvSpPr/>
          <p:nvPr/>
        </p:nvSpPr>
        <p:spPr>
          <a:xfrm>
            <a:off x="770850" y="212725"/>
            <a:ext cx="903600" cy="813000"/>
          </a:xfrm>
          <a:prstGeom prst="parallelogram">
            <a:avLst>
              <a:gd name="adj" fmla="val 4531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146422" y="212725"/>
            <a:ext cx="903600" cy="813000"/>
          </a:xfrm>
          <a:prstGeom prst="parallelogram">
            <a:avLst>
              <a:gd name="adj" fmla="val 45310"/>
            </a:avLst>
          </a:prstGeom>
          <a:gradFill>
            <a:gsLst>
              <a:gs pos="0">
                <a:srgbClr val="FFFFFF"/>
              </a:gs>
              <a:gs pos="65000">
                <a:schemeClr val="accent1"/>
              </a:gs>
              <a:gs pos="100000">
                <a:schemeClr val="accen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7" name="Google Shape;97;p15"/>
          <p:cNvPicPr preferRelativeResize="0"/>
          <p:nvPr/>
        </p:nvPicPr>
        <p:blipFill>
          <a:blip r:embed="rId2">
            <a:alphaModFix/>
          </a:blip>
          <a:stretch>
            <a:fillRect/>
          </a:stretch>
        </p:blipFill>
        <p:spPr>
          <a:xfrm>
            <a:off x="6179349" y="389413"/>
            <a:ext cx="2746703" cy="459625"/>
          </a:xfrm>
          <a:prstGeom prst="rect">
            <a:avLst/>
          </a:prstGeom>
          <a:noFill/>
          <a:ln>
            <a:noFill/>
          </a:ln>
        </p:spPr>
      </p:pic>
      <p:sp>
        <p:nvSpPr>
          <p:cNvPr id="98" name="Google Shape;98;p15"/>
          <p:cNvSpPr txBox="1">
            <a:spLocks noGrp="1"/>
          </p:cNvSpPr>
          <p:nvPr>
            <p:ph type="body" idx="1"/>
          </p:nvPr>
        </p:nvSpPr>
        <p:spPr>
          <a:xfrm>
            <a:off x="294150" y="1218600"/>
            <a:ext cx="8555700" cy="513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Calibri" panose="020F0502020204030204" pitchFamily="34" charset="0"/>
                <a:ea typeface="Calibri" panose="020F0502020204030204" pitchFamily="34" charset="0"/>
                <a:cs typeface="Calibri" panose="020F0502020204030204" pitchFamily="34" charset="0"/>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lang="es-ES_tradnl" noProof="0" dirty="0"/>
          </a:p>
        </p:txBody>
      </p:sp>
      <p:sp>
        <p:nvSpPr>
          <p:cNvPr id="10" name="Google Shape;84;p14">
            <a:extLst>
              <a:ext uri="{FF2B5EF4-FFF2-40B4-BE49-F238E27FC236}">
                <a16:creationId xmlns:a16="http://schemas.microsoft.com/office/drawing/2014/main" xmlns="" id="{4F836A24-6D51-4D40-AB79-0230302D1457}"/>
              </a:ext>
            </a:extLst>
          </p:cNvPr>
          <p:cNvSpPr/>
          <p:nvPr userDrawn="1"/>
        </p:nvSpPr>
        <p:spPr>
          <a:xfrm>
            <a:off x="1372975" y="212725"/>
            <a:ext cx="4806374" cy="813000"/>
          </a:xfrm>
          <a:prstGeom prst="parallelogram">
            <a:avLst>
              <a:gd name="adj" fmla="val 4531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Bebas Neue" panose="020B0606020202050201" pitchFamily="34" charset="77"/>
            </a:endParaRPr>
          </a:p>
        </p:txBody>
      </p:sp>
      <p:sp>
        <p:nvSpPr>
          <p:cNvPr id="11" name="Google Shape;87;p14">
            <a:extLst>
              <a:ext uri="{FF2B5EF4-FFF2-40B4-BE49-F238E27FC236}">
                <a16:creationId xmlns:a16="http://schemas.microsoft.com/office/drawing/2014/main" xmlns="" id="{3BFC4BEF-06F5-F149-88A2-FDD96288DC2E}"/>
              </a:ext>
            </a:extLst>
          </p:cNvPr>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ES_tradnl" noProof="0" dirty="0"/>
          </a:p>
        </p:txBody>
      </p:sp>
      <p:sp>
        <p:nvSpPr>
          <p:cNvPr id="12" name="Google Shape;7;p1">
            <a:extLst>
              <a:ext uri="{FF2B5EF4-FFF2-40B4-BE49-F238E27FC236}">
                <a16:creationId xmlns:a16="http://schemas.microsoft.com/office/drawing/2014/main" xmlns="" id="{0D7DAA7F-11AA-0147-9DA0-85C0C21C9491}"/>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ítulo y objetos 3" userDrawn="1">
  <p:cSld name="OBJECT_1">
    <p:spTree>
      <p:nvGrpSpPr>
        <p:cNvPr id="1" name="Shape 99"/>
        <p:cNvGrpSpPr/>
        <p:nvPr/>
      </p:nvGrpSpPr>
      <p:grpSpPr>
        <a:xfrm>
          <a:off x="0" y="0"/>
          <a:ext cx="0" cy="0"/>
          <a:chOff x="0" y="0"/>
          <a:chExt cx="0" cy="0"/>
        </a:xfrm>
      </p:grpSpPr>
      <p:sp>
        <p:nvSpPr>
          <p:cNvPr id="101" name="Google Shape;101;p16"/>
          <p:cNvSpPr/>
          <p:nvPr/>
        </p:nvSpPr>
        <p:spPr>
          <a:xfrm>
            <a:off x="770850" y="212725"/>
            <a:ext cx="903600" cy="813000"/>
          </a:xfrm>
          <a:prstGeom prst="parallelogram">
            <a:avLst>
              <a:gd name="adj" fmla="val 45310"/>
            </a:avLst>
          </a:prstGeom>
          <a:solidFill>
            <a:srgbClr val="7027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6"/>
          <p:cNvSpPr/>
          <p:nvPr/>
        </p:nvSpPr>
        <p:spPr>
          <a:xfrm>
            <a:off x="146422" y="212725"/>
            <a:ext cx="903600" cy="813000"/>
          </a:xfrm>
          <a:prstGeom prst="parallelogram">
            <a:avLst>
              <a:gd name="adj" fmla="val 45310"/>
            </a:avLst>
          </a:prstGeom>
          <a:gradFill>
            <a:gsLst>
              <a:gs pos="0">
                <a:srgbClr val="FFFFFF"/>
              </a:gs>
              <a:gs pos="65000">
                <a:schemeClr val="accent2"/>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5" name="Google Shape;105;p16"/>
          <p:cNvPicPr preferRelativeResize="0"/>
          <p:nvPr/>
        </p:nvPicPr>
        <p:blipFill>
          <a:blip r:embed="rId2">
            <a:alphaModFix/>
          </a:blip>
          <a:stretch>
            <a:fillRect/>
          </a:stretch>
        </p:blipFill>
        <p:spPr>
          <a:xfrm>
            <a:off x="6179349" y="389413"/>
            <a:ext cx="2746703" cy="459625"/>
          </a:xfrm>
          <a:prstGeom prst="rect">
            <a:avLst/>
          </a:prstGeom>
          <a:noFill/>
          <a:ln>
            <a:noFill/>
          </a:ln>
        </p:spPr>
      </p:pic>
      <p:sp>
        <p:nvSpPr>
          <p:cNvPr id="106" name="Google Shape;106;p16"/>
          <p:cNvSpPr txBox="1">
            <a:spLocks noGrp="1"/>
          </p:cNvSpPr>
          <p:nvPr>
            <p:ph type="body" idx="1"/>
          </p:nvPr>
        </p:nvSpPr>
        <p:spPr>
          <a:xfrm>
            <a:off x="294150" y="1218600"/>
            <a:ext cx="8555700" cy="513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Calibri" panose="020F0502020204030204" pitchFamily="34" charset="0"/>
                <a:ea typeface="Calibri" panose="020F0502020204030204" pitchFamily="34" charset="0"/>
                <a:cs typeface="Calibri" panose="020F0502020204030204" pitchFamily="34" charset="0"/>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lang="es-ES_tradnl" noProof="0" dirty="0"/>
          </a:p>
        </p:txBody>
      </p:sp>
      <p:sp>
        <p:nvSpPr>
          <p:cNvPr id="9" name="Google Shape;84;p14">
            <a:extLst>
              <a:ext uri="{FF2B5EF4-FFF2-40B4-BE49-F238E27FC236}">
                <a16:creationId xmlns:a16="http://schemas.microsoft.com/office/drawing/2014/main" xmlns="" id="{BB89A5F1-01F7-AA47-B434-101A27DE7BC0}"/>
              </a:ext>
            </a:extLst>
          </p:cNvPr>
          <p:cNvSpPr/>
          <p:nvPr userDrawn="1"/>
        </p:nvSpPr>
        <p:spPr>
          <a:xfrm>
            <a:off x="1372975" y="212725"/>
            <a:ext cx="4806374" cy="813000"/>
          </a:xfrm>
          <a:prstGeom prst="parallelogram">
            <a:avLst>
              <a:gd name="adj" fmla="val 4531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Bebas Neue" panose="020B0606020202050201" pitchFamily="34" charset="77"/>
            </a:endParaRPr>
          </a:p>
        </p:txBody>
      </p:sp>
      <p:sp>
        <p:nvSpPr>
          <p:cNvPr id="10" name="Google Shape;87;p14">
            <a:extLst>
              <a:ext uri="{FF2B5EF4-FFF2-40B4-BE49-F238E27FC236}">
                <a16:creationId xmlns:a16="http://schemas.microsoft.com/office/drawing/2014/main" xmlns="" id="{8DC17925-3C94-8F46-871B-B63E680B4A39}"/>
              </a:ext>
            </a:extLst>
          </p:cNvPr>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ES_tradnl" noProof="0" dirty="0"/>
          </a:p>
        </p:txBody>
      </p:sp>
      <p:sp>
        <p:nvSpPr>
          <p:cNvPr id="11" name="Google Shape;7;p1">
            <a:extLst>
              <a:ext uri="{FF2B5EF4-FFF2-40B4-BE49-F238E27FC236}">
                <a16:creationId xmlns:a16="http://schemas.microsoft.com/office/drawing/2014/main" xmlns="" id="{3C188FE6-8EF7-F044-9027-21CDC308C75A}"/>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solidFill>
          <a:schemeClr val="bg2"/>
        </a:solidFill>
        <a:effectLst/>
      </p:bgPr>
    </p:bg>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xmlns="" id="{EC7D9485-9D22-5647-86A2-61337F2EBDAC}"/>
              </a:ext>
            </a:extLst>
          </p:cNvPr>
          <p:cNvSpPr>
            <a:spLocks noGrp="1"/>
          </p:cNvSpPr>
          <p:nvPr>
            <p:ph type="body" sz="quarter" idx="11"/>
          </p:nvPr>
        </p:nvSpPr>
        <p:spPr>
          <a:xfrm>
            <a:off x="560387" y="2634922"/>
            <a:ext cx="8023225" cy="2275770"/>
          </a:xfrm>
          <a:prstGeom prst="rect">
            <a:avLst/>
          </a:prstGeom>
        </p:spPr>
        <p:txBody>
          <a:bodyPr anchor="ctr"/>
          <a:lstStyle>
            <a:lvl1pPr marL="50800" indent="0" algn="ctr">
              <a:buNone/>
              <a:defRPr sz="4000">
                <a:solidFill>
                  <a:schemeClr val="bg1"/>
                </a:solidFill>
                <a:latin typeface="Calibri" panose="020F0502020204030204" pitchFamily="34" charset="0"/>
                <a:cs typeface="Calibri" panose="020F0502020204030204" pitchFamily="34" charset="0"/>
              </a:defRPr>
            </a:lvl1pPr>
          </a:lstStyle>
          <a:p>
            <a:pPr lvl="0"/>
            <a:endParaRPr lang="es-ES_tradnl" dirty="0"/>
          </a:p>
        </p:txBody>
      </p:sp>
      <p:pic>
        <p:nvPicPr>
          <p:cNvPr id="6" name="Google Shape;12;p2">
            <a:extLst>
              <a:ext uri="{FF2B5EF4-FFF2-40B4-BE49-F238E27FC236}">
                <a16:creationId xmlns:a16="http://schemas.microsoft.com/office/drawing/2014/main" xmlns="" id="{0D343A73-BC54-BF4C-A259-A0C913A07BC0}"/>
              </a:ext>
            </a:extLst>
          </p:cNvPr>
          <p:cNvPicPr preferRelativeResize="0"/>
          <p:nvPr userDrawn="1"/>
        </p:nvPicPr>
        <p:blipFill rotWithShape="1">
          <a:blip r:embed="rId2">
            <a:alphaModFix/>
          </a:blip>
          <a:srcRect/>
          <a:stretch/>
        </p:blipFill>
        <p:spPr>
          <a:xfrm>
            <a:off x="6179349" y="392750"/>
            <a:ext cx="2759037" cy="459625"/>
          </a:xfrm>
          <a:prstGeom prst="rect">
            <a:avLst/>
          </a:prstGeom>
          <a:noFill/>
          <a:ln>
            <a:noFill/>
          </a:ln>
        </p:spPr>
      </p:pic>
      <p:sp>
        <p:nvSpPr>
          <p:cNvPr id="10" name="Marcador de texto 4">
            <a:extLst>
              <a:ext uri="{FF2B5EF4-FFF2-40B4-BE49-F238E27FC236}">
                <a16:creationId xmlns:a16="http://schemas.microsoft.com/office/drawing/2014/main" xmlns="" id="{A2F63D34-FBAE-5442-A997-D0933D828667}"/>
              </a:ext>
            </a:extLst>
          </p:cNvPr>
          <p:cNvSpPr>
            <a:spLocks noGrp="1"/>
          </p:cNvSpPr>
          <p:nvPr>
            <p:ph type="body" sz="quarter" idx="12"/>
          </p:nvPr>
        </p:nvSpPr>
        <p:spPr>
          <a:xfrm>
            <a:off x="560387" y="1632286"/>
            <a:ext cx="8023225" cy="665749"/>
          </a:xfrm>
          <a:prstGeom prst="rect">
            <a:avLst/>
          </a:prstGeom>
          <a:solidFill>
            <a:schemeClr val="accent1"/>
          </a:solidFill>
        </p:spPr>
        <p:txBody>
          <a:bodyPr/>
          <a:lstStyle>
            <a:lvl1pPr marL="50800" indent="0" algn="ctr">
              <a:buNone/>
              <a:defRPr sz="2800">
                <a:solidFill>
                  <a:schemeClr val="bg1"/>
                </a:solidFill>
                <a:latin typeface="Calibri" panose="020F0502020204030204" pitchFamily="34" charset="0"/>
                <a:cs typeface="Calibri" panose="020F0502020204030204" pitchFamily="34" charset="0"/>
              </a:defRPr>
            </a:lvl1pPr>
          </a:lstStyle>
          <a:p>
            <a:pPr lvl="0"/>
            <a:endParaRPr lang="es-ES_tradnl" dirty="0"/>
          </a:p>
        </p:txBody>
      </p:sp>
      <p:sp>
        <p:nvSpPr>
          <p:cNvPr id="11" name="Google Shape;165;p24">
            <a:extLst>
              <a:ext uri="{FF2B5EF4-FFF2-40B4-BE49-F238E27FC236}">
                <a16:creationId xmlns:a16="http://schemas.microsoft.com/office/drawing/2014/main" xmlns="" id="{ED241A5B-D2F8-1D45-8F9D-D1D4B48E7814}"/>
              </a:ext>
            </a:extLst>
          </p:cNvPr>
          <p:cNvSpPr/>
          <p:nvPr userDrawn="1"/>
        </p:nvSpPr>
        <p:spPr>
          <a:xfrm>
            <a:off x="770850" y="212725"/>
            <a:ext cx="903600" cy="813000"/>
          </a:xfrm>
          <a:prstGeom prst="parallelogram">
            <a:avLst>
              <a:gd name="adj" fmla="val 45310"/>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6;p24">
            <a:extLst>
              <a:ext uri="{FF2B5EF4-FFF2-40B4-BE49-F238E27FC236}">
                <a16:creationId xmlns:a16="http://schemas.microsoft.com/office/drawing/2014/main" xmlns="" id="{990F690A-789C-6740-B34D-11153A9BBDDB}"/>
              </a:ext>
            </a:extLst>
          </p:cNvPr>
          <p:cNvSpPr/>
          <p:nvPr userDrawn="1"/>
        </p:nvSpPr>
        <p:spPr>
          <a:xfrm>
            <a:off x="146422" y="212725"/>
            <a:ext cx="903600" cy="813000"/>
          </a:xfrm>
          <a:prstGeom prst="parallelogram">
            <a:avLst>
              <a:gd name="adj" fmla="val 45310"/>
            </a:avLst>
          </a:prstGeom>
          <a:gradFill>
            <a:gsLst>
              <a:gs pos="0">
                <a:schemeClr val="bg2"/>
              </a:gs>
              <a:gs pos="65000">
                <a:schemeClr val="bg1"/>
              </a:gs>
              <a:gs pos="100000">
                <a:schemeClr val="bg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4;p14">
            <a:extLst>
              <a:ext uri="{FF2B5EF4-FFF2-40B4-BE49-F238E27FC236}">
                <a16:creationId xmlns:a16="http://schemas.microsoft.com/office/drawing/2014/main" xmlns="" id="{7FF938C0-C0B1-8543-A7DC-F3B0AA5BE94F}"/>
              </a:ext>
            </a:extLst>
          </p:cNvPr>
          <p:cNvSpPr/>
          <p:nvPr userDrawn="1"/>
        </p:nvSpPr>
        <p:spPr>
          <a:xfrm>
            <a:off x="1372975" y="212725"/>
            <a:ext cx="4806374" cy="813000"/>
          </a:xfrm>
          <a:prstGeom prst="parallelogram">
            <a:avLst>
              <a:gd name="adj" fmla="val 45310"/>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s-CL" dirty="0">
              <a:latin typeface="Bebas Neue" panose="020B0606020202050201" pitchFamily="34" charset="77"/>
            </a:endParaRPr>
          </a:p>
        </p:txBody>
      </p:sp>
      <p:sp>
        <p:nvSpPr>
          <p:cNvPr id="15" name="Google Shape;87;p14">
            <a:extLst>
              <a:ext uri="{FF2B5EF4-FFF2-40B4-BE49-F238E27FC236}">
                <a16:creationId xmlns:a16="http://schemas.microsoft.com/office/drawing/2014/main" xmlns="" id="{D9228F07-B61E-0645-862B-247F10F5B15E}"/>
              </a:ext>
            </a:extLst>
          </p:cNvPr>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solidFill>
                  <a:schemeClr val="accent1"/>
                </a:solidFill>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CL" dirty="0"/>
          </a:p>
        </p:txBody>
      </p:sp>
    </p:spTree>
    <p:extLst>
      <p:ext uri="{BB962C8B-B14F-4D97-AF65-F5344CB8AC3E}">
        <p14:creationId xmlns:p14="http://schemas.microsoft.com/office/powerpoint/2010/main" val="3594575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 blanco" type="blank" preserve="1">
  <p:cSld name="1_En blanco">
    <p:spTree>
      <p:nvGrpSpPr>
        <p:cNvPr id="1" name="Shape 205"/>
        <p:cNvGrpSpPr/>
        <p:nvPr/>
      </p:nvGrpSpPr>
      <p:grpSpPr>
        <a:xfrm>
          <a:off x="0" y="0"/>
          <a:ext cx="0" cy="0"/>
          <a:chOff x="0" y="0"/>
          <a:chExt cx="0" cy="0"/>
        </a:xfrm>
      </p:grpSpPr>
      <p:sp>
        <p:nvSpPr>
          <p:cNvPr id="4" name="Google Shape;7;p1">
            <a:extLst>
              <a:ext uri="{FF2B5EF4-FFF2-40B4-BE49-F238E27FC236}">
                <a16:creationId xmlns:a16="http://schemas.microsoft.com/office/drawing/2014/main" xmlns="" id="{FCAE1A83-104E-8B4E-949F-BE3A9ADE6BA0}"/>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extLst>
      <p:ext uri="{BB962C8B-B14F-4D97-AF65-F5344CB8AC3E}">
        <p14:creationId xmlns:p14="http://schemas.microsoft.com/office/powerpoint/2010/main" val="977814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Encabezado de sección 2">
  <p:cSld name="Encabezado de sección 2">
    <p:bg>
      <p:bgPr>
        <a:solidFill>
          <a:schemeClr val="accent1"/>
        </a:solidFill>
        <a:effectLst/>
      </p:bgPr>
    </p:bg>
    <p:spTree>
      <p:nvGrpSpPr>
        <p:cNvPr id="1" name="Shape 22"/>
        <p:cNvGrpSpPr/>
        <p:nvPr/>
      </p:nvGrpSpPr>
      <p:grpSpPr>
        <a:xfrm>
          <a:off x="0" y="0"/>
          <a:ext cx="0" cy="0"/>
          <a:chOff x="0" y="0"/>
          <a:chExt cx="0" cy="0"/>
        </a:xfrm>
      </p:grpSpPr>
      <p:grpSp>
        <p:nvGrpSpPr>
          <p:cNvPr id="23" name="Google Shape;23;p4"/>
          <p:cNvGrpSpPr/>
          <p:nvPr/>
        </p:nvGrpSpPr>
        <p:grpSpPr>
          <a:xfrm>
            <a:off x="0" y="-124"/>
            <a:ext cx="4853665" cy="5740374"/>
            <a:chOff x="0" y="-126"/>
            <a:chExt cx="4554438" cy="5386482"/>
          </a:xfrm>
        </p:grpSpPr>
        <p:sp>
          <p:nvSpPr>
            <p:cNvPr id="24" name="Google Shape;24;p4"/>
            <p:cNvSpPr/>
            <p:nvPr/>
          </p:nvSpPr>
          <p:spPr>
            <a:xfrm rot="10800000" flipH="1">
              <a:off x="0" y="-126"/>
              <a:ext cx="4554438" cy="5386482"/>
            </a:xfrm>
            <a:custGeom>
              <a:avLst/>
              <a:gdLst/>
              <a:ahLst/>
              <a:cxnLst/>
              <a:rect l="l" t="t" r="r" b="b"/>
              <a:pathLst>
                <a:path w="5389868" h="6374535" extrusionOk="0">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rgbClr val="FFFFFF"/>
                </a:solidFill>
                <a:latin typeface="Calibri"/>
                <a:ea typeface="Calibri"/>
                <a:cs typeface="Calibri"/>
                <a:sym typeface="Calibri"/>
              </a:endParaRPr>
            </a:p>
          </p:txBody>
        </p:sp>
        <p:pic>
          <p:nvPicPr>
            <p:cNvPr id="25" name="Google Shape;25;p4" descr="Imagen que contiene persona, foto, hombre, mujer&#10;&#10;Descripción generada automáticamente"/>
            <p:cNvPicPr preferRelativeResize="0"/>
            <p:nvPr/>
          </p:nvPicPr>
          <p:blipFill rotWithShape="1">
            <a:blip r:embed="rId2">
              <a:alphaModFix/>
            </a:blip>
            <a:srcRect r="16352"/>
            <a:stretch/>
          </p:blipFill>
          <p:spPr>
            <a:xfrm>
              <a:off x="1" y="-1"/>
              <a:ext cx="4423169" cy="5247982"/>
            </a:xfrm>
            <a:custGeom>
              <a:avLst/>
              <a:gdLst/>
              <a:ahLst/>
              <a:cxnLst/>
              <a:rect l="l" t="t" r="r" b="b"/>
              <a:pathLst>
                <a:path w="5234519" h="6210629" extrusionOk="0">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ln>
              <a:noFill/>
            </a:ln>
          </p:spPr>
        </p:pic>
      </p:grpSp>
      <p:sp>
        <p:nvSpPr>
          <p:cNvPr id="26" name="Google Shape;26;p4"/>
          <p:cNvSpPr txBox="1">
            <a:spLocks noGrp="1"/>
          </p:cNvSpPr>
          <p:nvPr>
            <p:ph type="title"/>
          </p:nvPr>
        </p:nvSpPr>
        <p:spPr>
          <a:xfrm>
            <a:off x="3004575" y="3476150"/>
            <a:ext cx="5995800" cy="1603200"/>
          </a:xfrm>
          <a:prstGeom prst="rect">
            <a:avLst/>
          </a:prstGeom>
          <a:solidFill>
            <a:srgbClr val="898B90">
              <a:alpha val="68300"/>
            </a:srgbClr>
          </a:solidFill>
          <a:ln>
            <a:noFill/>
          </a:ln>
        </p:spPr>
        <p:txBody>
          <a:bodyPr spcFirstLastPara="1" wrap="square" lIns="91425" tIns="45700" rIns="91425" bIns="45700" anchor="t" anchorCtr="0">
            <a:noAutofit/>
          </a:bodyPr>
          <a:lstStyle>
            <a:lvl1pPr lvl="0" algn="r" rtl="0">
              <a:spcBef>
                <a:spcPts val="0"/>
              </a:spcBef>
              <a:spcAft>
                <a:spcPts val="0"/>
              </a:spcAft>
              <a:buNone/>
              <a:defRPr sz="5400">
                <a:latin typeface="Calibri" panose="020F0502020204030204" pitchFamily="34" charset="0"/>
                <a:cs typeface="Calibri" panose="020F0502020204030204" pitchFamily="34" charset="0"/>
              </a:defRPr>
            </a:lvl1pPr>
            <a:lvl2pPr lvl="1" algn="r" rtl="0">
              <a:spcBef>
                <a:spcPts val="0"/>
              </a:spcBef>
              <a:spcAft>
                <a:spcPts val="0"/>
              </a:spcAft>
              <a:buNone/>
              <a:defRPr sz="5400"/>
            </a:lvl2pPr>
            <a:lvl3pPr lvl="2" algn="r" rtl="0">
              <a:spcBef>
                <a:spcPts val="0"/>
              </a:spcBef>
              <a:spcAft>
                <a:spcPts val="0"/>
              </a:spcAft>
              <a:buNone/>
              <a:defRPr sz="5400"/>
            </a:lvl3pPr>
            <a:lvl4pPr lvl="3" algn="r" rtl="0">
              <a:spcBef>
                <a:spcPts val="0"/>
              </a:spcBef>
              <a:spcAft>
                <a:spcPts val="0"/>
              </a:spcAft>
              <a:buNone/>
              <a:defRPr sz="5400"/>
            </a:lvl4pPr>
            <a:lvl5pPr lvl="4" algn="r" rtl="0">
              <a:spcBef>
                <a:spcPts val="0"/>
              </a:spcBef>
              <a:spcAft>
                <a:spcPts val="0"/>
              </a:spcAft>
              <a:buNone/>
              <a:defRPr sz="5400"/>
            </a:lvl5pPr>
            <a:lvl6pPr lvl="5" algn="r" rtl="0">
              <a:spcBef>
                <a:spcPts val="0"/>
              </a:spcBef>
              <a:spcAft>
                <a:spcPts val="0"/>
              </a:spcAft>
              <a:buNone/>
              <a:defRPr sz="5400"/>
            </a:lvl6pPr>
            <a:lvl7pPr lvl="6" algn="r" rtl="0">
              <a:spcBef>
                <a:spcPts val="0"/>
              </a:spcBef>
              <a:spcAft>
                <a:spcPts val="0"/>
              </a:spcAft>
              <a:buNone/>
              <a:defRPr sz="5400"/>
            </a:lvl7pPr>
            <a:lvl8pPr lvl="7" algn="r" rtl="0">
              <a:spcBef>
                <a:spcPts val="0"/>
              </a:spcBef>
              <a:spcAft>
                <a:spcPts val="0"/>
              </a:spcAft>
              <a:buNone/>
              <a:defRPr sz="5400"/>
            </a:lvl8pPr>
            <a:lvl9pPr lvl="8" algn="r" rtl="0">
              <a:spcBef>
                <a:spcPts val="0"/>
              </a:spcBef>
              <a:spcAft>
                <a:spcPts val="0"/>
              </a:spcAft>
              <a:buNone/>
              <a:defRPr sz="5400"/>
            </a:lvl9pPr>
          </a:lstStyle>
          <a:p>
            <a:endParaRPr lang="es-ES_tradnl" noProof="0" dirty="0"/>
          </a:p>
        </p:txBody>
      </p:sp>
      <p:pic>
        <p:nvPicPr>
          <p:cNvPr id="27" name="Google Shape;27;p4"/>
          <p:cNvPicPr preferRelativeResize="0"/>
          <p:nvPr/>
        </p:nvPicPr>
        <p:blipFill rotWithShape="1">
          <a:blip r:embed="rId3">
            <a:alphaModFix/>
          </a:blip>
          <a:srcRect/>
          <a:stretch/>
        </p:blipFill>
        <p:spPr>
          <a:xfrm>
            <a:off x="5177307" y="186298"/>
            <a:ext cx="3812148" cy="601304"/>
          </a:xfrm>
          <a:prstGeom prst="rect">
            <a:avLst/>
          </a:prstGeom>
          <a:noFill/>
          <a:ln>
            <a:noFill/>
          </a:ln>
        </p:spPr>
      </p:pic>
    </p:spTree>
    <p:extLst>
      <p:ext uri="{BB962C8B-B14F-4D97-AF65-F5344CB8AC3E}">
        <p14:creationId xmlns:p14="http://schemas.microsoft.com/office/powerpoint/2010/main" val="2202896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294150" y="1218600"/>
            <a:ext cx="8555700" cy="5137800"/>
          </a:xfrm>
          <a:prstGeom prst="rect">
            <a:avLst/>
          </a:prstGeom>
          <a:noFill/>
          <a:ln>
            <a:noFill/>
          </a:ln>
        </p:spPr>
        <p:txBody>
          <a:bodyPr spcFirstLastPara="1" wrap="square" lIns="90000"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Franklin Gothic"/>
                <a:ea typeface="Franklin Gothic"/>
                <a:cs typeface="Franklin Gothic"/>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dirty="0"/>
          </a:p>
        </p:txBody>
      </p:sp>
      <p:sp>
        <p:nvSpPr>
          <p:cNvPr id="7" name="Google Shape;7;p1"/>
          <p:cNvSpPr txBox="1">
            <a:spLocks noGrp="1"/>
          </p:cNvSpPr>
          <p:nvPr>
            <p:ph type="sldNum" idx="12"/>
          </p:nvPr>
        </p:nvSpPr>
        <p:spPr>
          <a:xfrm>
            <a:off x="6915150" y="6356351"/>
            <a:ext cx="20574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i="0" u="none" strike="noStrike" cap="none">
                <a:solidFill>
                  <a:srgbClr val="6C7A8A"/>
                </a:solidFill>
                <a:latin typeface="Calibri" panose="020F0502020204030204" pitchFamily="34" charset="0"/>
                <a:ea typeface="Roboto Mono"/>
                <a:cs typeface="Calibri" panose="020F0502020204030204" pitchFamily="34" charset="0"/>
                <a:sym typeface="Roboto Mono"/>
              </a:defRPr>
            </a:lvl1pPr>
            <a:lvl2pPr marL="0" marR="0" lvl="1" indent="0" algn="r" rtl="0">
              <a:spcBef>
                <a:spcPts val="0"/>
              </a:spcBef>
              <a:buNone/>
              <a:defRPr sz="1200" i="0" u="none" strike="noStrike" cap="none">
                <a:solidFill>
                  <a:srgbClr val="6C7A8A"/>
                </a:solidFill>
                <a:latin typeface="Roboto Mono"/>
                <a:ea typeface="Roboto Mono"/>
                <a:cs typeface="Roboto Mono"/>
                <a:sym typeface="Roboto Mono"/>
              </a:defRPr>
            </a:lvl2pPr>
            <a:lvl3pPr marL="0" marR="0" lvl="2" indent="0" algn="r" rtl="0">
              <a:spcBef>
                <a:spcPts val="0"/>
              </a:spcBef>
              <a:buNone/>
              <a:defRPr sz="1200" i="0" u="none" strike="noStrike" cap="none">
                <a:solidFill>
                  <a:srgbClr val="6C7A8A"/>
                </a:solidFill>
                <a:latin typeface="Roboto Mono"/>
                <a:ea typeface="Roboto Mono"/>
                <a:cs typeface="Roboto Mono"/>
                <a:sym typeface="Roboto Mono"/>
              </a:defRPr>
            </a:lvl3pPr>
            <a:lvl4pPr marL="0" marR="0" lvl="3" indent="0" algn="r" rtl="0">
              <a:spcBef>
                <a:spcPts val="0"/>
              </a:spcBef>
              <a:buNone/>
              <a:defRPr sz="1200" i="0" u="none" strike="noStrike" cap="none">
                <a:solidFill>
                  <a:srgbClr val="6C7A8A"/>
                </a:solidFill>
                <a:latin typeface="Roboto Mono"/>
                <a:ea typeface="Roboto Mono"/>
                <a:cs typeface="Roboto Mono"/>
                <a:sym typeface="Roboto Mono"/>
              </a:defRPr>
            </a:lvl4pPr>
            <a:lvl5pPr marL="0" marR="0" lvl="4" indent="0" algn="r" rtl="0">
              <a:spcBef>
                <a:spcPts val="0"/>
              </a:spcBef>
              <a:buNone/>
              <a:defRPr sz="1200" i="0" u="none" strike="noStrike" cap="none">
                <a:solidFill>
                  <a:srgbClr val="6C7A8A"/>
                </a:solidFill>
                <a:latin typeface="Roboto Mono"/>
                <a:ea typeface="Roboto Mono"/>
                <a:cs typeface="Roboto Mono"/>
                <a:sym typeface="Roboto Mono"/>
              </a:defRPr>
            </a:lvl5pPr>
            <a:lvl6pPr marL="0" marR="0" lvl="5" indent="0" algn="r" rtl="0">
              <a:spcBef>
                <a:spcPts val="0"/>
              </a:spcBef>
              <a:buNone/>
              <a:defRPr sz="1200" i="0" u="none" strike="noStrike" cap="none">
                <a:solidFill>
                  <a:srgbClr val="6C7A8A"/>
                </a:solidFill>
                <a:latin typeface="Roboto Mono"/>
                <a:ea typeface="Roboto Mono"/>
                <a:cs typeface="Roboto Mono"/>
                <a:sym typeface="Roboto Mono"/>
              </a:defRPr>
            </a:lvl6pPr>
            <a:lvl7pPr marL="0" marR="0" lvl="6" indent="0" algn="r" rtl="0">
              <a:spcBef>
                <a:spcPts val="0"/>
              </a:spcBef>
              <a:buNone/>
              <a:defRPr sz="1200" i="0" u="none" strike="noStrike" cap="none">
                <a:solidFill>
                  <a:srgbClr val="6C7A8A"/>
                </a:solidFill>
                <a:latin typeface="Roboto Mono"/>
                <a:ea typeface="Roboto Mono"/>
                <a:cs typeface="Roboto Mono"/>
                <a:sym typeface="Roboto Mono"/>
              </a:defRPr>
            </a:lvl7pPr>
            <a:lvl8pPr marL="0" marR="0" lvl="7" indent="0" algn="r" rtl="0">
              <a:spcBef>
                <a:spcPts val="0"/>
              </a:spcBef>
              <a:buNone/>
              <a:defRPr sz="1200" i="0" u="none" strike="noStrike" cap="none">
                <a:solidFill>
                  <a:srgbClr val="6C7A8A"/>
                </a:solidFill>
                <a:latin typeface="Roboto Mono"/>
                <a:ea typeface="Roboto Mono"/>
                <a:cs typeface="Roboto Mono"/>
                <a:sym typeface="Roboto Mono"/>
              </a:defRPr>
            </a:lvl8pPr>
            <a:lvl9pPr marL="0" marR="0" lvl="8" indent="0" algn="r" rtl="0">
              <a:spcBef>
                <a:spcPts val="0"/>
              </a:spcBef>
              <a:buNone/>
              <a:defRPr sz="120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dirty="0"/>
          </a:p>
        </p:txBody>
      </p:sp>
      <p:sp>
        <p:nvSpPr>
          <p:cNvPr id="8" name="Google Shape;8;p1"/>
          <p:cNvSpPr txBox="1">
            <a:spLocks noGrp="1"/>
          </p:cNvSpPr>
          <p:nvPr>
            <p:ph type="title"/>
          </p:nvPr>
        </p:nvSpPr>
        <p:spPr>
          <a:xfrm>
            <a:off x="1763700" y="212725"/>
            <a:ext cx="6751800" cy="813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rgbClr val="FFFFFF"/>
              </a:buClr>
              <a:buSzPts val="3000"/>
              <a:buFont typeface="Roboto Condensed"/>
              <a:buNone/>
              <a:defRPr sz="3000" i="0" u="none" strike="noStrike" cap="none">
                <a:solidFill>
                  <a:srgbClr val="FFFFFF"/>
                </a:solidFill>
                <a:latin typeface="Roboto Condensed"/>
                <a:ea typeface="Roboto Condensed"/>
                <a:cs typeface="Roboto Condensed"/>
                <a:sym typeface="Roboto Condensed"/>
              </a:defRPr>
            </a:lvl1pPr>
            <a:lvl2pPr lvl="1"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2pPr>
            <a:lvl3pPr lvl="2"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3pPr>
            <a:lvl4pPr lvl="3"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4pPr>
            <a:lvl5pPr lvl="4"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5pPr>
            <a:lvl6pPr lvl="5"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6pPr>
            <a:lvl7pPr lvl="6"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7pPr>
            <a:lvl8pPr lvl="7"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8pPr>
            <a:lvl9pPr lvl="8"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9pPr>
          </a:lstStyle>
          <a:p>
            <a:endParaRPr lang="es-CL"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79" r:id="rId4"/>
    <p:sldLayoutId id="2147483661" r:id="rId5"/>
    <p:sldLayoutId id="2147483662" r:id="rId6"/>
    <p:sldLayoutId id="2147483678" r:id="rId7"/>
    <p:sldLayoutId id="2147483677" r:id="rId8"/>
    <p:sldLayoutId id="2147483680" r:id="rId9"/>
    <p:sldLayoutId id="2147483681" r:id="rId10"/>
    <p:sldLayoutId id="2147483682" r:id="rId11"/>
    <p:sldLayoutId id="2147483683" r:id="rId12"/>
    <p:sldLayoutId id="2147483684"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Roboto" panose="02000000000000000000" pitchFamily="2"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5.xml"/><Relationship Id="rId5" Type="http://schemas.openxmlformats.org/officeDocument/2006/relationships/image" Target="../media/image24.pn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7.xml"/><Relationship Id="rId1" Type="http://schemas.openxmlformats.org/officeDocument/2006/relationships/slideLayout" Target="../slideLayouts/slideLayout11.xml"/><Relationship Id="rId4" Type="http://schemas.openxmlformats.org/officeDocument/2006/relationships/image" Target="../media/image3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0"/>
          <p:cNvSpPr txBox="1">
            <a:spLocks noGrp="1"/>
          </p:cNvSpPr>
          <p:nvPr>
            <p:ph type="title"/>
          </p:nvPr>
        </p:nvSpPr>
        <p:spPr>
          <a:xfrm>
            <a:off x="3303037" y="2452947"/>
            <a:ext cx="5758963" cy="2891100"/>
          </a:xfrm>
          <a:prstGeom prst="rect">
            <a:avLst/>
          </a:prstGeom>
        </p:spPr>
        <p:txBody>
          <a:bodyPr spcFirstLastPara="1" wrap="square" lIns="91425" tIns="45700" rIns="91425" bIns="45700" anchor="b" anchorCtr="0">
            <a:noAutofit/>
          </a:bodyPr>
          <a:lstStyle/>
          <a:p>
            <a:pPr lvl="0"/>
            <a:r>
              <a:rPr lang="es-CL" sz="5800" b="1" dirty="0"/>
              <a:t>Manipulando Datos Almacenados en las Tablas</a:t>
            </a:r>
          </a:p>
        </p:txBody>
      </p:sp>
      <p:sp>
        <p:nvSpPr>
          <p:cNvPr id="6" name="Google Shape;213;p30">
            <a:extLst>
              <a:ext uri="{FF2B5EF4-FFF2-40B4-BE49-F238E27FC236}">
                <a16:creationId xmlns:a16="http://schemas.microsoft.com/office/drawing/2014/main" xmlns="" id="{95DDA0B9-55A5-4A3F-971D-C6E2350C62CC}"/>
              </a:ext>
            </a:extLst>
          </p:cNvPr>
          <p:cNvSpPr txBox="1">
            <a:spLocks noGrp="1"/>
          </p:cNvSpPr>
          <p:nvPr>
            <p:ph type="subTitle" idx="1"/>
          </p:nvPr>
        </p:nvSpPr>
        <p:spPr>
          <a:xfrm>
            <a:off x="6386512" y="5620875"/>
            <a:ext cx="2502087" cy="873900"/>
          </a:xfrm>
          <a:prstGeom prst="roundRect">
            <a:avLst/>
          </a:prstGeom>
        </p:spPr>
        <p:txBody>
          <a:bodyPr spcFirstLastPara="1" wrap="square" lIns="91425" tIns="0" rIns="182875" bIns="0" anchor="t" anchorCtr="0">
            <a:noAutofit/>
          </a:bodyPr>
          <a:lstStyle/>
          <a:p>
            <a:pPr marL="0" lvl="0" indent="0" algn="ctr"/>
            <a:r>
              <a:rPr lang="en-US" sz="3600"/>
              <a:t>MDY2131</a:t>
            </a:r>
            <a:endParaRPr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2">
            <a:extLst>
              <a:ext uri="{FF2B5EF4-FFF2-40B4-BE49-F238E27FC236}">
                <a16:creationId xmlns:a16="http://schemas.microsoft.com/office/drawing/2014/main" xmlns="" id="{F2FFEC5F-78CA-4FED-9100-995E137DB8C6}"/>
              </a:ext>
            </a:extLst>
          </p:cNvPr>
          <p:cNvSpPr>
            <a:spLocks noGrp="1"/>
          </p:cNvSpPr>
          <p:nvPr>
            <p:ph type="title"/>
          </p:nvPr>
        </p:nvSpPr>
        <p:spPr>
          <a:xfrm>
            <a:off x="1705943" y="224579"/>
            <a:ext cx="4647630" cy="813000"/>
          </a:xfrm>
        </p:spPr>
        <p:txBody>
          <a:bodyPr/>
          <a:lstStyle/>
          <a:p>
            <a:pPr defTabSz="457200"/>
            <a:r>
              <a:rPr lang="es-CL" sz="2800" b="1" dirty="0">
                <a:solidFill>
                  <a:prstClr val="white"/>
                </a:solidFill>
                <a:latin typeface="Calibri"/>
              </a:rPr>
              <a:t>Usando SAVEPOINT para marcar Transacciones</a:t>
            </a:r>
          </a:p>
        </p:txBody>
      </p:sp>
      <p:sp>
        <p:nvSpPr>
          <p:cNvPr id="12" name="Marcador de contenido 1">
            <a:extLst>
              <a:ext uri="{FF2B5EF4-FFF2-40B4-BE49-F238E27FC236}">
                <a16:creationId xmlns:a16="http://schemas.microsoft.com/office/drawing/2014/main" xmlns="" id="{C33FD0F1-BBE7-4EA6-AB72-E76CAE50CE7C}"/>
              </a:ext>
            </a:extLst>
          </p:cNvPr>
          <p:cNvSpPr txBox="1">
            <a:spLocks/>
          </p:cNvSpPr>
          <p:nvPr/>
        </p:nvSpPr>
        <p:spPr>
          <a:xfrm>
            <a:off x="457200" y="1340768"/>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0" indent="0" algn="just" defTabSz="457200">
              <a:lnSpc>
                <a:spcPct val="80000"/>
              </a:lnSpc>
              <a:buClrTx/>
              <a:buFont typeface="Arial"/>
              <a:buNone/>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r>
              <a:rPr lang="es-CL">
                <a:solidFill>
                  <a:sysClr val="windowText" lastClr="000000">
                    <a:lumMod val="75000"/>
                    <a:lumOff val="25000"/>
                  </a:sysClr>
                </a:solidFill>
                <a:latin typeface="Calibri"/>
                <a:ea typeface="ＭＳ Ｐゴシック" pitchFamily="34" charset="-128"/>
              </a:rPr>
              <a:t>Ejemplo: </a:t>
            </a:r>
          </a:p>
          <a:p>
            <a:pPr marL="0" indent="0">
              <a:buClrTx/>
              <a:buFont typeface="Arial"/>
              <a:buNone/>
              <a:defRPr/>
            </a:pPr>
            <a:endParaRPr lang="es-CL" dirty="0">
              <a:solidFill>
                <a:sysClr val="windowText" lastClr="000000">
                  <a:lumMod val="75000"/>
                  <a:lumOff val="25000"/>
                </a:sysClr>
              </a:solidFill>
              <a:latin typeface="Calibri"/>
            </a:endParaRPr>
          </a:p>
        </p:txBody>
      </p:sp>
      <p:sp>
        <p:nvSpPr>
          <p:cNvPr id="13" name="Text Box 5">
            <a:extLst>
              <a:ext uri="{FF2B5EF4-FFF2-40B4-BE49-F238E27FC236}">
                <a16:creationId xmlns:a16="http://schemas.microsoft.com/office/drawing/2014/main" xmlns="" id="{3CB68953-CB05-4EB0-92DC-C6EBA4CA178D}"/>
              </a:ext>
            </a:extLst>
          </p:cNvPr>
          <p:cNvSpPr txBox="1">
            <a:spLocks noChangeArrowheads="1"/>
          </p:cNvSpPr>
          <p:nvPr/>
        </p:nvSpPr>
        <p:spPr bwMode="auto">
          <a:xfrm>
            <a:off x="1115616" y="2017438"/>
            <a:ext cx="6624736" cy="304698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a:buClrTx/>
              <a:buFontTx/>
              <a:buNone/>
              <a:defRPr/>
            </a:pPr>
            <a:r>
              <a:rPr lang="en-US" sz="1600" b="1" dirty="0">
                <a:solidFill>
                  <a:prstClr val="black"/>
                </a:solidFill>
                <a:latin typeface="Calibri"/>
                <a:ea typeface="+mn-ea"/>
              </a:rPr>
              <a:t>DELETE FROM employees</a:t>
            </a:r>
          </a:p>
          <a:p>
            <a:pPr>
              <a:buClrTx/>
              <a:buFontTx/>
              <a:buNone/>
              <a:defRPr/>
            </a:pPr>
            <a:r>
              <a:rPr lang="en-US" sz="1600" b="1" dirty="0">
                <a:solidFill>
                  <a:prstClr val="black"/>
                </a:solidFill>
                <a:latin typeface="Calibri"/>
                <a:ea typeface="+mn-ea"/>
              </a:rPr>
              <a:t>WHERE department_id IS NULL;</a:t>
            </a:r>
          </a:p>
          <a:p>
            <a:pPr>
              <a:buClrTx/>
              <a:buFontTx/>
              <a:buNone/>
              <a:defRPr/>
            </a:pPr>
            <a:r>
              <a:rPr lang="en-US" sz="1600" b="1" dirty="0">
                <a:solidFill>
                  <a:srgbClr val="FF0000"/>
                </a:solidFill>
                <a:latin typeface="Calibri"/>
                <a:ea typeface="+mn-ea"/>
              </a:rPr>
              <a:t>SAVEPOINT A</a:t>
            </a:r>
            <a:r>
              <a:rPr lang="en-US" sz="1600" b="1" dirty="0">
                <a:solidFill>
                  <a:prstClr val="black"/>
                </a:solidFill>
                <a:latin typeface="Calibri"/>
                <a:ea typeface="+mn-ea"/>
              </a:rPr>
              <a:t>;</a:t>
            </a:r>
          </a:p>
          <a:p>
            <a:pPr>
              <a:buClrTx/>
              <a:buFontTx/>
              <a:buNone/>
              <a:defRPr/>
            </a:pPr>
            <a:r>
              <a:rPr lang="en-US" sz="1600" b="1" dirty="0">
                <a:solidFill>
                  <a:prstClr val="black"/>
                </a:solidFill>
                <a:latin typeface="Calibri"/>
                <a:ea typeface="+mn-ea"/>
              </a:rPr>
              <a:t>UPDATE employees</a:t>
            </a:r>
          </a:p>
          <a:p>
            <a:pPr>
              <a:buClrTx/>
              <a:buFontTx/>
              <a:buNone/>
              <a:defRPr/>
            </a:pPr>
            <a:r>
              <a:rPr lang="en-US" sz="1600" b="1" dirty="0">
                <a:solidFill>
                  <a:prstClr val="black"/>
                </a:solidFill>
                <a:latin typeface="Calibri"/>
                <a:ea typeface="+mn-ea"/>
              </a:rPr>
              <a:t>SET salary = salary * 1.50;</a:t>
            </a:r>
          </a:p>
          <a:p>
            <a:pPr>
              <a:buClrTx/>
              <a:buFontTx/>
              <a:buNone/>
              <a:defRPr/>
            </a:pPr>
            <a:r>
              <a:rPr lang="en-US" sz="1600" b="1" dirty="0">
                <a:solidFill>
                  <a:srgbClr val="0066FF"/>
                </a:solidFill>
                <a:latin typeface="Calibri"/>
                <a:ea typeface="+mn-ea"/>
              </a:rPr>
              <a:t>SAVEPOINT B</a:t>
            </a:r>
            <a:r>
              <a:rPr lang="en-US" sz="1600" b="1" dirty="0">
                <a:solidFill>
                  <a:prstClr val="black"/>
                </a:solidFill>
                <a:latin typeface="Calibri"/>
                <a:ea typeface="+mn-ea"/>
              </a:rPr>
              <a:t>;</a:t>
            </a:r>
          </a:p>
          <a:p>
            <a:pPr>
              <a:buClrTx/>
              <a:buFontTx/>
              <a:buNone/>
              <a:defRPr/>
            </a:pPr>
            <a:r>
              <a:rPr lang="en-US" sz="1600" b="1" dirty="0">
                <a:solidFill>
                  <a:prstClr val="black"/>
                </a:solidFill>
                <a:latin typeface="Calibri"/>
                <a:ea typeface="+mn-ea"/>
              </a:rPr>
              <a:t>DELETE FROM employees</a:t>
            </a:r>
          </a:p>
          <a:p>
            <a:pPr>
              <a:buClrTx/>
              <a:buFontTx/>
              <a:buNone/>
              <a:defRPr/>
            </a:pPr>
            <a:r>
              <a:rPr lang="en-US" sz="1600" b="1" dirty="0">
                <a:solidFill>
                  <a:prstClr val="black"/>
                </a:solidFill>
                <a:latin typeface="Calibri"/>
                <a:ea typeface="+mn-ea"/>
              </a:rPr>
              <a:t>WHERE manager_id IS NULL;</a:t>
            </a:r>
          </a:p>
          <a:p>
            <a:pPr>
              <a:buClrTx/>
              <a:buFontTx/>
              <a:buNone/>
              <a:defRPr/>
            </a:pPr>
            <a:r>
              <a:rPr lang="en-US" sz="1600" b="1" dirty="0">
                <a:solidFill>
                  <a:prstClr val="black"/>
                </a:solidFill>
                <a:latin typeface="Calibri"/>
                <a:ea typeface="+mn-ea"/>
              </a:rPr>
              <a:t>TRUNCATE TABLE </a:t>
            </a:r>
            <a:r>
              <a:rPr lang="en-US" sz="1600" b="1" dirty="0" err="1">
                <a:solidFill>
                  <a:prstClr val="black"/>
                </a:solidFill>
                <a:latin typeface="Calibri"/>
                <a:ea typeface="+mn-ea"/>
              </a:rPr>
              <a:t>job_history</a:t>
            </a:r>
            <a:r>
              <a:rPr lang="en-US" sz="1600" b="1" dirty="0">
                <a:solidFill>
                  <a:prstClr val="black"/>
                </a:solidFill>
                <a:latin typeface="Calibri"/>
                <a:ea typeface="+mn-ea"/>
              </a:rPr>
              <a:t>;</a:t>
            </a:r>
          </a:p>
          <a:p>
            <a:pPr>
              <a:buClrTx/>
              <a:buFontTx/>
              <a:buNone/>
              <a:defRPr/>
            </a:pPr>
            <a:r>
              <a:rPr lang="en-US" sz="1600" b="1" dirty="0">
                <a:solidFill>
                  <a:srgbClr val="CC0000"/>
                </a:solidFill>
                <a:latin typeface="Calibri"/>
                <a:ea typeface="+mn-ea"/>
              </a:rPr>
              <a:t>ROLLBACK TO B</a:t>
            </a:r>
            <a:r>
              <a:rPr lang="en-US" sz="1600" b="1" dirty="0">
                <a:solidFill>
                  <a:prstClr val="black"/>
                </a:solidFill>
                <a:latin typeface="Calibri"/>
                <a:ea typeface="+mn-ea"/>
              </a:rPr>
              <a:t>;</a:t>
            </a:r>
          </a:p>
          <a:p>
            <a:pPr>
              <a:buClrTx/>
              <a:buFontTx/>
              <a:buNone/>
              <a:defRPr/>
            </a:pPr>
            <a:r>
              <a:rPr lang="en-US" sz="1600" b="1" dirty="0">
                <a:solidFill>
                  <a:srgbClr val="00A227"/>
                </a:solidFill>
                <a:latin typeface="Calibri"/>
                <a:ea typeface="+mn-ea"/>
              </a:rPr>
              <a:t>COMMIT</a:t>
            </a:r>
            <a:r>
              <a:rPr lang="en-US" sz="1600" b="1" dirty="0">
                <a:solidFill>
                  <a:prstClr val="black"/>
                </a:solidFill>
                <a:latin typeface="Calibri"/>
                <a:ea typeface="+mn-ea"/>
              </a:rPr>
              <a:t>;</a:t>
            </a:r>
          </a:p>
          <a:p>
            <a:pPr eaLnBrk="1" hangingPunct="1">
              <a:buClrTx/>
              <a:buFontTx/>
              <a:buNone/>
              <a:defRPr/>
            </a:pPr>
            <a:endParaRPr lang="es-MX" sz="800" b="1" dirty="0">
              <a:solidFill>
                <a:prstClr val="black"/>
              </a:solidFill>
              <a:latin typeface="Arial" pitchFamily="34" charset="0"/>
              <a:ea typeface="+mn-ea"/>
            </a:endParaRPr>
          </a:p>
        </p:txBody>
      </p:sp>
    </p:spTree>
    <p:extLst>
      <p:ext uri="{BB962C8B-B14F-4D97-AF65-F5344CB8AC3E}">
        <p14:creationId xmlns:p14="http://schemas.microsoft.com/office/powerpoint/2010/main" val="1233384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xmlns="" id="{548035E2-9379-2346-A89D-675F58CEB28A}"/>
              </a:ext>
            </a:extLst>
          </p:cNvPr>
          <p:cNvSpPr>
            <a:spLocks noGrp="1"/>
          </p:cNvSpPr>
          <p:nvPr>
            <p:ph type="title"/>
          </p:nvPr>
        </p:nvSpPr>
        <p:spPr>
          <a:xfrm>
            <a:off x="3004575" y="3314626"/>
            <a:ext cx="5995800" cy="1276033"/>
          </a:xfrm>
        </p:spPr>
        <p:txBody>
          <a:bodyPr anchor="ctr" anchorCtr="0"/>
          <a:lstStyle/>
          <a:p>
            <a:r>
              <a:rPr lang="es-ES_tradnl" sz="4800" b="1" dirty="0"/>
              <a:t>Incorporando nuevas Filas en las Tablas</a:t>
            </a:r>
          </a:p>
        </p:txBody>
      </p:sp>
    </p:spTree>
    <p:extLst>
      <p:ext uri="{BB962C8B-B14F-4D97-AF65-F5344CB8AC3E}">
        <p14:creationId xmlns:p14="http://schemas.microsoft.com/office/powerpoint/2010/main" val="2599940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Agregando Filas a una Tabla</a:t>
            </a:r>
          </a:p>
        </p:txBody>
      </p:sp>
      <p:pic>
        <p:nvPicPr>
          <p:cNvPr id="4" name="Imagen 3">
            <a:extLst>
              <a:ext uri="{FF2B5EF4-FFF2-40B4-BE49-F238E27FC236}">
                <a16:creationId xmlns:a16="http://schemas.microsoft.com/office/drawing/2014/main" xmlns="" id="{7BC93DAC-C694-473B-8191-6A4475031B82}"/>
              </a:ext>
            </a:extLst>
          </p:cNvPr>
          <p:cNvPicPr>
            <a:picLocks noChangeAspect="1"/>
          </p:cNvPicPr>
          <p:nvPr/>
        </p:nvPicPr>
        <p:blipFill>
          <a:blip r:embed="rId3"/>
          <a:stretch>
            <a:fillRect/>
          </a:stretch>
        </p:blipFill>
        <p:spPr>
          <a:xfrm>
            <a:off x="0" y="1253334"/>
            <a:ext cx="9144000" cy="5060449"/>
          </a:xfrm>
          <a:prstGeom prst="rect">
            <a:avLst/>
          </a:prstGeom>
        </p:spPr>
      </p:pic>
    </p:spTree>
    <p:extLst>
      <p:ext uri="{BB962C8B-B14F-4D97-AF65-F5344CB8AC3E}">
        <p14:creationId xmlns:p14="http://schemas.microsoft.com/office/powerpoint/2010/main" val="1855431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contenido 1">
            <a:extLst>
              <a:ext uri="{FF2B5EF4-FFF2-40B4-BE49-F238E27FC236}">
                <a16:creationId xmlns:a16="http://schemas.microsoft.com/office/drawing/2014/main" xmlns="" id="{F73368C7-A1A5-4382-ABC2-29ADF64AE34E}"/>
              </a:ext>
            </a:extLst>
          </p:cNvPr>
          <p:cNvSpPr txBox="1">
            <a:spLocks/>
          </p:cNvSpPr>
          <p:nvPr/>
        </p:nvSpPr>
        <p:spPr>
          <a:xfrm>
            <a:off x="590872" y="1600202"/>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a:lnSpc>
                <a:spcPct val="80000"/>
              </a:lnSpc>
              <a:buClrTx/>
              <a:defRPr/>
            </a:pPr>
            <a:r>
              <a:rPr lang="es-CL">
                <a:solidFill>
                  <a:sysClr val="windowText" lastClr="000000">
                    <a:lumMod val="75000"/>
                    <a:lumOff val="25000"/>
                  </a:sysClr>
                </a:solidFill>
                <a:latin typeface="Calibri"/>
                <a:ea typeface="Arial Unicode MS" pitchFamily="34" charset="-128"/>
                <a:cs typeface="Times New Roman" pitchFamily="18" charset="0"/>
              </a:rPr>
              <a:t>Sintaxis: se inserta una fila a la vez.</a:t>
            </a: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1200">
              <a:solidFill>
                <a:sysClr val="windowText" lastClr="000000">
                  <a:lumMod val="75000"/>
                  <a:lumOff val="25000"/>
                </a:sysClr>
              </a:solidFill>
              <a:latin typeface="Calibri"/>
              <a:ea typeface="Arial Unicode MS" pitchFamily="34" charset="-128"/>
              <a:cs typeface="Times New Roman" pitchFamily="18" charset="0"/>
            </a:endParaRPr>
          </a:p>
          <a:p>
            <a:pPr marL="0" indent="0">
              <a:buClrTx/>
              <a:buFont typeface="Arial"/>
              <a:buNone/>
              <a:defRPr/>
            </a:pPr>
            <a:endParaRPr lang="es-CL" dirty="0">
              <a:solidFill>
                <a:sysClr val="windowText" lastClr="000000">
                  <a:lumMod val="75000"/>
                  <a:lumOff val="25000"/>
                </a:sysClr>
              </a:solidFill>
              <a:latin typeface="Calibri"/>
            </a:endParaRPr>
          </a:p>
        </p:txBody>
      </p:sp>
      <p:sp>
        <p:nvSpPr>
          <p:cNvPr id="11" name="Text Box 5">
            <a:extLst>
              <a:ext uri="{FF2B5EF4-FFF2-40B4-BE49-F238E27FC236}">
                <a16:creationId xmlns:a16="http://schemas.microsoft.com/office/drawing/2014/main" xmlns="" id="{A49D98B7-E921-4755-8A54-1D855E08B7BE}"/>
              </a:ext>
            </a:extLst>
          </p:cNvPr>
          <p:cNvSpPr txBox="1">
            <a:spLocks noChangeArrowheads="1"/>
          </p:cNvSpPr>
          <p:nvPr/>
        </p:nvSpPr>
        <p:spPr bwMode="auto">
          <a:xfrm>
            <a:off x="1331640" y="1888376"/>
            <a:ext cx="5184576" cy="892552"/>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s-CL" sz="1800" b="1" dirty="0">
                <a:solidFill>
                  <a:prstClr val="black"/>
                </a:solidFill>
                <a:latin typeface="Calibri"/>
                <a:ea typeface="+mn-ea"/>
                <a:cs typeface="Arial" charset="0"/>
              </a:rPr>
              <a:t>INSERT INTO </a:t>
            </a:r>
            <a:r>
              <a:rPr lang="es-CL" sz="1800" b="1" i="1" dirty="0">
                <a:solidFill>
                  <a:prstClr val="black"/>
                </a:solidFill>
                <a:latin typeface="Calibri"/>
                <a:ea typeface="+mn-ea"/>
                <a:cs typeface="Arial" charset="0"/>
              </a:rPr>
              <a:t>tabla</a:t>
            </a:r>
            <a:r>
              <a:rPr lang="es-CL" sz="1800" b="1" dirty="0">
                <a:solidFill>
                  <a:prstClr val="black"/>
                </a:solidFill>
                <a:latin typeface="Calibri"/>
                <a:ea typeface="+mn-ea"/>
                <a:cs typeface="Arial" charset="0"/>
              </a:rPr>
              <a:t> [(</a:t>
            </a:r>
            <a:r>
              <a:rPr lang="es-CL" sz="1800" b="1" i="1" dirty="0">
                <a:solidFill>
                  <a:prstClr val="black"/>
                </a:solidFill>
                <a:latin typeface="Calibri"/>
                <a:ea typeface="+mn-ea"/>
                <a:cs typeface="Arial" charset="0"/>
              </a:rPr>
              <a:t>columna</a:t>
            </a:r>
            <a:r>
              <a:rPr lang="es-CL" sz="1800" b="1" dirty="0">
                <a:solidFill>
                  <a:prstClr val="black"/>
                </a:solidFill>
                <a:latin typeface="Calibri"/>
                <a:ea typeface="+mn-ea"/>
                <a:cs typeface="Arial" charset="0"/>
              </a:rPr>
              <a:t> [, </a:t>
            </a:r>
            <a:r>
              <a:rPr lang="es-CL" sz="1800" b="1" i="1" dirty="0">
                <a:solidFill>
                  <a:prstClr val="black"/>
                </a:solidFill>
                <a:latin typeface="Calibri"/>
                <a:ea typeface="+mn-ea"/>
                <a:cs typeface="Arial" charset="0"/>
              </a:rPr>
              <a:t>columna</a:t>
            </a:r>
            <a:r>
              <a:rPr lang="es-CL" sz="1800" b="1" dirty="0">
                <a:solidFill>
                  <a:prstClr val="black"/>
                </a:solidFill>
                <a:latin typeface="Calibri"/>
                <a:ea typeface="+mn-ea"/>
                <a:cs typeface="Arial" charset="0"/>
              </a:rPr>
              <a:t>...])]</a:t>
            </a:r>
          </a:p>
          <a:p>
            <a:pPr eaLnBrk="1" hangingPunct="1">
              <a:buClrTx/>
              <a:buFontTx/>
              <a:buNone/>
              <a:defRPr/>
            </a:pPr>
            <a:r>
              <a:rPr lang="es-CL" sz="1800" b="1" dirty="0">
                <a:solidFill>
                  <a:prstClr val="black"/>
                </a:solidFill>
                <a:latin typeface="Calibri"/>
                <a:ea typeface="+mn-ea"/>
                <a:cs typeface="Arial" charset="0"/>
              </a:rPr>
              <a:t>VALUES (</a:t>
            </a:r>
            <a:r>
              <a:rPr lang="es-CL" sz="1800" b="1" i="1" dirty="0">
                <a:solidFill>
                  <a:prstClr val="black"/>
                </a:solidFill>
                <a:latin typeface="Calibri"/>
                <a:ea typeface="+mn-ea"/>
                <a:cs typeface="Arial" charset="0"/>
              </a:rPr>
              <a:t>valor</a:t>
            </a:r>
            <a:r>
              <a:rPr lang="es-CL" sz="1800" b="1" dirty="0">
                <a:solidFill>
                  <a:prstClr val="black"/>
                </a:solidFill>
                <a:latin typeface="Calibri"/>
                <a:ea typeface="+mn-ea"/>
                <a:cs typeface="Arial" charset="0"/>
              </a:rPr>
              <a:t> [, </a:t>
            </a:r>
            <a:r>
              <a:rPr lang="es-CL" sz="1800" b="1" i="1" dirty="0">
                <a:solidFill>
                  <a:prstClr val="black"/>
                </a:solidFill>
                <a:latin typeface="Calibri"/>
                <a:ea typeface="+mn-ea"/>
                <a:cs typeface="Arial" charset="0"/>
              </a:rPr>
              <a:t>valor</a:t>
            </a:r>
            <a:r>
              <a:rPr lang="es-CL" sz="18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sp>
        <p:nvSpPr>
          <p:cNvPr id="12" name="Text Box 5">
            <a:extLst>
              <a:ext uri="{FF2B5EF4-FFF2-40B4-BE49-F238E27FC236}">
                <a16:creationId xmlns:a16="http://schemas.microsoft.com/office/drawing/2014/main" xmlns="" id="{A6C478FA-92A2-48B4-9E3D-AAC95509FAE7}"/>
              </a:ext>
            </a:extLst>
          </p:cNvPr>
          <p:cNvSpPr txBox="1">
            <a:spLocks noChangeArrowheads="1"/>
          </p:cNvSpPr>
          <p:nvPr/>
        </p:nvSpPr>
        <p:spPr bwMode="auto">
          <a:xfrm>
            <a:off x="1331640" y="3429000"/>
            <a:ext cx="6048672"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b="1" dirty="0">
              <a:solidFill>
                <a:prstClr val="black"/>
              </a:solidFill>
              <a:latin typeface="Calibri"/>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departments(department_id, </a:t>
            </a:r>
            <a:r>
              <a:rPr lang="en-US" sz="1600" b="1" dirty="0" err="1">
                <a:solidFill>
                  <a:prstClr val="black"/>
                </a:solidFill>
                <a:latin typeface="Calibri"/>
                <a:ea typeface="+mn-ea"/>
                <a:cs typeface="Arial" charset="0"/>
              </a:rPr>
              <a:t>department_name</a:t>
            </a:r>
            <a:r>
              <a:rPr lang="en-US" sz="1600" b="1" dirty="0">
                <a:solidFill>
                  <a:prstClr val="black"/>
                </a:solidFill>
                <a:latin typeface="Calibri"/>
                <a:ea typeface="+mn-ea"/>
                <a:cs typeface="Arial" charset="0"/>
              </a:rPr>
              <a:t>,</a:t>
            </a:r>
          </a:p>
          <a:p>
            <a:pPr eaLnBrk="1" hangingPunct="1">
              <a:buClrTx/>
              <a:buFontTx/>
              <a:buNone/>
              <a:defRPr/>
            </a:pP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location_id</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manager_id</a:t>
            </a:r>
            <a:r>
              <a:rPr lang="en-US" sz="1600" b="1" dirty="0">
                <a:solidFill>
                  <a:prstClr val="black"/>
                </a:solidFill>
                <a:latin typeface="Calibri"/>
                <a:ea typeface="+mn-ea"/>
                <a:cs typeface="Arial" charset="0"/>
              </a:rPr>
              <a:t>)</a:t>
            </a:r>
          </a:p>
          <a:p>
            <a:pPr eaLnBrk="1" hangingPunct="1">
              <a:buClrTx/>
              <a:buFontTx/>
              <a:buNone/>
              <a:defRPr/>
            </a:pPr>
            <a:r>
              <a:rPr lang="en-US" sz="1600" b="1" dirty="0">
                <a:solidFill>
                  <a:prstClr val="black"/>
                </a:solidFill>
                <a:latin typeface="Calibri"/>
                <a:ea typeface="+mn-ea"/>
                <a:cs typeface="Arial" charset="0"/>
              </a:rPr>
              <a:t>VALUES (70, 'Public Relations', 1700, 100);</a:t>
            </a:r>
          </a:p>
          <a:p>
            <a:pPr eaLnBrk="1" hangingPunct="1">
              <a:buClrTx/>
              <a:buFontTx/>
              <a:buNone/>
              <a:defRPr/>
            </a:pPr>
            <a:endParaRPr lang="es-MX" sz="800" b="1" dirty="0">
              <a:solidFill>
                <a:prstClr val="black"/>
              </a:solidFill>
              <a:latin typeface="Calibri"/>
              <a:ea typeface="+mn-ea"/>
            </a:endParaRPr>
          </a:p>
        </p:txBody>
      </p:sp>
      <p:sp>
        <p:nvSpPr>
          <p:cNvPr id="13" name="Text Box 5">
            <a:extLst>
              <a:ext uri="{FF2B5EF4-FFF2-40B4-BE49-F238E27FC236}">
                <a16:creationId xmlns:a16="http://schemas.microsoft.com/office/drawing/2014/main" xmlns="" id="{33EAA8F4-8266-4194-A955-DDE306CAECFD}"/>
              </a:ext>
            </a:extLst>
          </p:cNvPr>
          <p:cNvSpPr txBox="1">
            <a:spLocks noChangeArrowheads="1"/>
          </p:cNvSpPr>
          <p:nvPr/>
        </p:nvSpPr>
        <p:spPr bwMode="auto">
          <a:xfrm>
            <a:off x="1331640" y="4653136"/>
            <a:ext cx="6048672" cy="830997"/>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b="1" dirty="0">
              <a:solidFill>
                <a:prstClr val="black"/>
              </a:solidFill>
              <a:latin typeface="Calibri"/>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departments</a:t>
            </a:r>
          </a:p>
          <a:p>
            <a:pPr eaLnBrk="1" hangingPunct="1">
              <a:buClrTx/>
              <a:buFontTx/>
              <a:buNone/>
              <a:defRPr/>
            </a:pPr>
            <a:r>
              <a:rPr lang="en-US" sz="1600" b="1" dirty="0">
                <a:solidFill>
                  <a:prstClr val="black"/>
                </a:solidFill>
                <a:latin typeface="Calibri"/>
                <a:ea typeface="+mn-ea"/>
                <a:cs typeface="Arial" charset="0"/>
              </a:rPr>
              <a:t>VALUES (70, 'Public Relations', 100, 1700);</a:t>
            </a:r>
          </a:p>
          <a:p>
            <a:pPr eaLnBrk="1" hangingPunct="1">
              <a:buClrTx/>
              <a:buFontTx/>
              <a:buNone/>
              <a:defRPr/>
            </a:pPr>
            <a:endParaRPr lang="es-MX" sz="800" b="1" dirty="0">
              <a:solidFill>
                <a:prstClr val="black"/>
              </a:solidFill>
              <a:latin typeface="Calibri"/>
              <a:ea typeface="+mn-ea"/>
            </a:endParaRPr>
          </a:p>
        </p:txBody>
      </p:sp>
      <p:pic>
        <p:nvPicPr>
          <p:cNvPr id="14" name="Imagen 13">
            <a:extLst>
              <a:ext uri="{FF2B5EF4-FFF2-40B4-BE49-F238E27FC236}">
                <a16:creationId xmlns:a16="http://schemas.microsoft.com/office/drawing/2014/main" xmlns="" id="{EF8C5B94-3E69-44A7-A52C-0956957B7A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7864" y="5556318"/>
            <a:ext cx="1103656" cy="564275"/>
          </a:xfrm>
          <a:prstGeom prst="rect">
            <a:avLst/>
          </a:prstGeom>
        </p:spPr>
      </p:pic>
      <p:sp>
        <p:nvSpPr>
          <p:cNvPr id="16" name="Título 2">
            <a:extLst>
              <a:ext uri="{FF2B5EF4-FFF2-40B4-BE49-F238E27FC236}">
                <a16:creationId xmlns:a16="http://schemas.microsoft.com/office/drawing/2014/main" xmlns="" id="{D3E4C150-E622-4001-B5CD-5896A051E635}"/>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Agregando Filas a una Tabla</a:t>
            </a:r>
          </a:p>
        </p:txBody>
      </p:sp>
    </p:spTree>
    <p:extLst>
      <p:ext uri="{BB962C8B-B14F-4D97-AF65-F5344CB8AC3E}">
        <p14:creationId xmlns:p14="http://schemas.microsoft.com/office/powerpoint/2010/main" val="320239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ítulo 2">
            <a:extLst>
              <a:ext uri="{FF2B5EF4-FFF2-40B4-BE49-F238E27FC236}">
                <a16:creationId xmlns:a16="http://schemas.microsoft.com/office/drawing/2014/main" xmlns="" id="{D3E4C150-E622-4001-B5CD-5896A051E635}"/>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Agregando Filas con Valores Nulos</a:t>
            </a:r>
          </a:p>
        </p:txBody>
      </p:sp>
      <p:sp>
        <p:nvSpPr>
          <p:cNvPr id="21" name="Marcador de contenido 1">
            <a:extLst>
              <a:ext uri="{FF2B5EF4-FFF2-40B4-BE49-F238E27FC236}">
                <a16:creationId xmlns:a16="http://schemas.microsoft.com/office/drawing/2014/main" xmlns="" id="{7097AFB8-746B-408D-8536-8B3EDD40D847}"/>
              </a:ext>
            </a:extLst>
          </p:cNvPr>
          <p:cNvSpPr txBox="1">
            <a:spLocks/>
          </p:cNvSpPr>
          <p:nvPr/>
        </p:nvSpPr>
        <p:spPr>
          <a:xfrm>
            <a:off x="518864" y="1384178"/>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0" indent="0" algn="just">
              <a:lnSpc>
                <a:spcPct val="80000"/>
              </a:lnSpc>
              <a:buClrTx/>
              <a:buFont typeface="Arial"/>
              <a:buNone/>
              <a:defRPr/>
            </a:pPr>
            <a:r>
              <a:rPr lang="es-CL" b="1" dirty="0">
                <a:solidFill>
                  <a:srgbClr val="C00000"/>
                </a:solidFill>
                <a:latin typeface="Calibri"/>
                <a:ea typeface="Arial Unicode MS" pitchFamily="34" charset="-128"/>
                <a:cs typeface="Times New Roman" pitchFamily="18" charset="0"/>
              </a:rPr>
              <a:t>	     Implícitamente</a:t>
            </a: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endParaRPr lang="es-CL" sz="800"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r>
              <a:rPr lang="es-CL" b="1" dirty="0">
                <a:solidFill>
                  <a:srgbClr val="C00000"/>
                </a:solidFill>
                <a:latin typeface="Calibri"/>
                <a:ea typeface="Arial Unicode MS" pitchFamily="34" charset="-128"/>
                <a:cs typeface="Times New Roman" pitchFamily="18" charset="0"/>
              </a:rPr>
              <a:t>	Explícitamente</a:t>
            </a:r>
          </a:p>
          <a:p>
            <a:pPr algn="just">
              <a:lnSpc>
                <a:spcPct val="80000"/>
              </a:lnSpc>
              <a:buClrTx/>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defRPr/>
            </a:pPr>
            <a:endParaRPr lang="es-CL" sz="800"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0" indent="0">
              <a:buClrTx/>
              <a:buFont typeface="Arial"/>
              <a:buNone/>
              <a:defRPr/>
            </a:pPr>
            <a:endParaRPr lang="es-CL" dirty="0">
              <a:solidFill>
                <a:sysClr val="windowText" lastClr="000000">
                  <a:lumMod val="75000"/>
                  <a:lumOff val="25000"/>
                </a:sysClr>
              </a:solidFill>
              <a:latin typeface="Calibri"/>
            </a:endParaRPr>
          </a:p>
        </p:txBody>
      </p:sp>
      <p:sp>
        <p:nvSpPr>
          <p:cNvPr id="22" name="Text Box 5">
            <a:extLst>
              <a:ext uri="{FF2B5EF4-FFF2-40B4-BE49-F238E27FC236}">
                <a16:creationId xmlns:a16="http://schemas.microsoft.com/office/drawing/2014/main" xmlns="" id="{603979A3-1104-4E10-BA01-D30F6D4B020A}"/>
              </a:ext>
            </a:extLst>
          </p:cNvPr>
          <p:cNvSpPr txBox="1">
            <a:spLocks noChangeArrowheads="1"/>
          </p:cNvSpPr>
          <p:nvPr/>
        </p:nvSpPr>
        <p:spPr bwMode="auto">
          <a:xfrm>
            <a:off x="1226865" y="2060848"/>
            <a:ext cx="6634261" cy="830997"/>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departments (department_id,  </a:t>
            </a:r>
            <a:r>
              <a:rPr lang="en-US" sz="1600" b="1" dirty="0" err="1">
                <a:solidFill>
                  <a:prstClr val="black"/>
                </a:solidFill>
                <a:latin typeface="Calibri"/>
                <a:ea typeface="+mn-ea"/>
                <a:cs typeface="Arial" charset="0"/>
              </a:rPr>
              <a:t>department_name</a:t>
            </a:r>
            <a:r>
              <a:rPr lang="en-US" sz="1600" b="1" dirty="0">
                <a:solidFill>
                  <a:prstClr val="black"/>
                </a:solidFill>
                <a:latin typeface="Calibri"/>
                <a:ea typeface="+mn-ea"/>
                <a:cs typeface="Arial" charset="0"/>
              </a:rPr>
              <a:t>)</a:t>
            </a:r>
          </a:p>
          <a:p>
            <a:pPr eaLnBrk="1" hangingPunct="1">
              <a:buClrTx/>
              <a:buFontTx/>
              <a:buNone/>
              <a:defRPr/>
            </a:pPr>
            <a:r>
              <a:rPr lang="en-US" sz="1600" b="1" dirty="0">
                <a:solidFill>
                  <a:prstClr val="black"/>
                </a:solidFill>
                <a:latin typeface="Calibri"/>
                <a:ea typeface="+mn-ea"/>
                <a:cs typeface="Arial" charset="0"/>
              </a:rPr>
              <a:t>VALUES (300, 'Purchasing');</a:t>
            </a:r>
          </a:p>
          <a:p>
            <a:pPr eaLnBrk="1" hangingPunct="1">
              <a:buClrTx/>
              <a:buFontTx/>
              <a:buNone/>
              <a:defRPr/>
            </a:pPr>
            <a:endParaRPr lang="es-MX" sz="800" b="1" dirty="0">
              <a:solidFill>
                <a:prstClr val="black"/>
              </a:solidFill>
              <a:latin typeface="Arial" pitchFamily="34" charset="0"/>
              <a:ea typeface="+mn-ea"/>
            </a:endParaRPr>
          </a:p>
        </p:txBody>
      </p:sp>
      <p:sp>
        <p:nvSpPr>
          <p:cNvPr id="23" name="Text Box 5">
            <a:extLst>
              <a:ext uri="{FF2B5EF4-FFF2-40B4-BE49-F238E27FC236}">
                <a16:creationId xmlns:a16="http://schemas.microsoft.com/office/drawing/2014/main" xmlns="" id="{62B6C369-7434-4850-B210-76E2E3D4E6C1}"/>
              </a:ext>
            </a:extLst>
          </p:cNvPr>
          <p:cNvSpPr txBox="1">
            <a:spLocks noChangeArrowheads="1"/>
          </p:cNvSpPr>
          <p:nvPr/>
        </p:nvSpPr>
        <p:spPr bwMode="auto">
          <a:xfrm>
            <a:off x="1243590" y="4470211"/>
            <a:ext cx="6617536" cy="830997"/>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n-US" sz="800" b="1"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departments</a:t>
            </a:r>
          </a:p>
          <a:p>
            <a:pPr eaLnBrk="1" hangingPunct="1">
              <a:buClrTx/>
              <a:buFontTx/>
              <a:buNone/>
              <a:defRPr/>
            </a:pPr>
            <a:r>
              <a:rPr lang="en-US" sz="1600" b="1" dirty="0">
                <a:solidFill>
                  <a:prstClr val="black"/>
                </a:solidFill>
                <a:latin typeface="Calibri"/>
                <a:ea typeface="+mn-ea"/>
                <a:cs typeface="Arial" charset="0"/>
              </a:rPr>
              <a:t>VALUES (301, 'Finance', </a:t>
            </a:r>
            <a:r>
              <a:rPr lang="en-US" sz="1600" b="1" dirty="0">
                <a:solidFill>
                  <a:srgbClr val="C00000"/>
                </a:solidFill>
                <a:latin typeface="Calibri"/>
                <a:ea typeface="+mn-ea"/>
                <a:cs typeface="Arial" charset="0"/>
              </a:rPr>
              <a:t>NULL</a:t>
            </a:r>
            <a:r>
              <a:rPr lang="en-US" sz="1600" b="1" dirty="0">
                <a:solidFill>
                  <a:prstClr val="black"/>
                </a:solidFill>
                <a:latin typeface="Calibri"/>
                <a:ea typeface="+mn-ea"/>
                <a:cs typeface="Arial" charset="0"/>
              </a:rPr>
              <a:t>, </a:t>
            </a:r>
            <a:r>
              <a:rPr lang="en-US" sz="1600" b="1" dirty="0">
                <a:solidFill>
                  <a:srgbClr val="C00000"/>
                </a:solidFill>
                <a:latin typeface="Calibri"/>
                <a:ea typeface="+mn-ea"/>
                <a:cs typeface="Arial" charset="0"/>
              </a:rPr>
              <a:t>NULL</a:t>
            </a:r>
            <a:r>
              <a:rPr lang="en-US" sz="16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pic>
        <p:nvPicPr>
          <p:cNvPr id="24" name="Imagen 23">
            <a:extLst>
              <a:ext uri="{FF2B5EF4-FFF2-40B4-BE49-F238E27FC236}">
                <a16:creationId xmlns:a16="http://schemas.microsoft.com/office/drawing/2014/main" xmlns="" id="{AFB227DA-69F0-4696-8F97-CEAB709B26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6296" y="2998690"/>
            <a:ext cx="4200000" cy="428571"/>
          </a:xfrm>
          <a:prstGeom prst="rect">
            <a:avLst/>
          </a:prstGeom>
        </p:spPr>
      </p:pic>
      <p:pic>
        <p:nvPicPr>
          <p:cNvPr id="25" name="Imagen 24">
            <a:extLst>
              <a:ext uri="{FF2B5EF4-FFF2-40B4-BE49-F238E27FC236}">
                <a16:creationId xmlns:a16="http://schemas.microsoft.com/office/drawing/2014/main" xmlns="" id="{7113AFD2-08B6-4BA8-B88D-6548CC9397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12161" y="2920896"/>
            <a:ext cx="1103656" cy="564275"/>
          </a:xfrm>
          <a:prstGeom prst="rect">
            <a:avLst/>
          </a:prstGeom>
        </p:spPr>
      </p:pic>
      <p:pic>
        <p:nvPicPr>
          <p:cNvPr id="26" name="Imagen 25">
            <a:extLst>
              <a:ext uri="{FF2B5EF4-FFF2-40B4-BE49-F238E27FC236}">
                <a16:creationId xmlns:a16="http://schemas.microsoft.com/office/drawing/2014/main" xmlns="" id="{F174FD7C-E0E7-46B5-930F-AB6A4E3C44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64288" y="5429653"/>
            <a:ext cx="4200000" cy="447619"/>
          </a:xfrm>
          <a:prstGeom prst="rect">
            <a:avLst/>
          </a:prstGeom>
        </p:spPr>
      </p:pic>
      <p:pic>
        <p:nvPicPr>
          <p:cNvPr id="27" name="Imagen 26">
            <a:extLst>
              <a:ext uri="{FF2B5EF4-FFF2-40B4-BE49-F238E27FC236}">
                <a16:creationId xmlns:a16="http://schemas.microsoft.com/office/drawing/2014/main" xmlns="" id="{486D09EA-952E-4F2F-86E5-F028322AEA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5696" y="5385005"/>
            <a:ext cx="1103656" cy="564275"/>
          </a:xfrm>
          <a:prstGeom prst="rect">
            <a:avLst/>
          </a:prstGeom>
        </p:spPr>
      </p:pic>
    </p:spTree>
    <p:extLst>
      <p:ext uri="{BB962C8B-B14F-4D97-AF65-F5344CB8AC3E}">
        <p14:creationId xmlns:p14="http://schemas.microsoft.com/office/powerpoint/2010/main" val="9356275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ítulo 2">
            <a:extLst>
              <a:ext uri="{FF2B5EF4-FFF2-40B4-BE49-F238E27FC236}">
                <a16:creationId xmlns:a16="http://schemas.microsoft.com/office/drawing/2014/main" xmlns="" id="{D3E4C150-E622-4001-B5CD-5896A051E635}"/>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Agregando Filas con Valores Especiales</a:t>
            </a:r>
          </a:p>
        </p:txBody>
      </p:sp>
      <p:sp>
        <p:nvSpPr>
          <p:cNvPr id="15" name="Marcador de contenido 1">
            <a:extLst>
              <a:ext uri="{FF2B5EF4-FFF2-40B4-BE49-F238E27FC236}">
                <a16:creationId xmlns:a16="http://schemas.microsoft.com/office/drawing/2014/main" xmlns="" id="{EFBC2C0E-F593-4A93-921A-AD7D900BDB37}"/>
              </a:ext>
            </a:extLst>
          </p:cNvPr>
          <p:cNvSpPr txBox="1">
            <a:spLocks/>
          </p:cNvSpPr>
          <p:nvPr/>
        </p:nvSpPr>
        <p:spPr>
          <a:xfrm>
            <a:off x="590872" y="1340768"/>
            <a:ext cx="8229600" cy="4525963"/>
          </a:xfrm>
          <a:prstGeom prst="rect">
            <a:avLst/>
          </a:prstGeom>
        </p:spPr>
        <p:txBody>
          <a:bodyPr vert="horz" lIns="91440" tIns="45720" rIns="91440" bIns="45720" rtlCol="0">
            <a:normAutofit fontScale="25000" lnSpcReduction="20000"/>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a:lnSpc>
                <a:spcPct val="80000"/>
              </a:lnSpc>
              <a:buClrTx/>
              <a:defRPr/>
            </a:pPr>
            <a:r>
              <a:rPr lang="es-CL" sz="800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sz="800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36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36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36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r>
              <a:rPr lang="es-CL" b="1">
                <a:solidFill>
                  <a:srgbClr val="C00000"/>
                </a:solidFill>
                <a:latin typeface="Calibri"/>
                <a:ea typeface="Arial Unicode MS" pitchFamily="34" charset="-128"/>
                <a:cs typeface="Times New Roman" pitchFamily="18" charset="0"/>
              </a:rPr>
              <a:t>	</a:t>
            </a:r>
          </a:p>
          <a:p>
            <a:pPr marL="609600" indent="-609600" algn="just">
              <a:lnSpc>
                <a:spcPct val="80000"/>
              </a:lnSpc>
              <a:buClrTx/>
              <a:buFont typeface="Arial"/>
              <a:buNone/>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sz="800"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r>
              <a:rPr lang="es-CL" b="1">
                <a:solidFill>
                  <a:srgbClr val="C00000"/>
                </a:solidFill>
                <a:latin typeface="Calibri"/>
                <a:ea typeface="Arial Unicode MS" pitchFamily="34" charset="-128"/>
                <a:cs typeface="Times New Roman" pitchFamily="18" charset="0"/>
              </a:rPr>
              <a:t>	</a:t>
            </a:r>
          </a:p>
          <a:p>
            <a:pPr algn="just">
              <a:lnSpc>
                <a:spcPct val="80000"/>
              </a:lnSpc>
              <a:buClrTx/>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defRPr/>
            </a:pPr>
            <a:endParaRPr lang="es-CL" sz="8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
              <a:solidFill>
                <a:sysClr val="windowText" lastClr="000000">
                  <a:lumMod val="75000"/>
                  <a:lumOff val="25000"/>
                </a:sysClr>
              </a:solidFill>
              <a:latin typeface="Calibri"/>
              <a:ea typeface="Arial Unicode MS" pitchFamily="34" charset="-128"/>
              <a:cs typeface="Times New Roman" pitchFamily="18" charset="0"/>
            </a:endParaRPr>
          </a:p>
          <a:p>
            <a:pPr marL="0" indent="0">
              <a:buClrTx/>
              <a:buFont typeface="Arial"/>
              <a:buNone/>
              <a:defRPr/>
            </a:pPr>
            <a:endParaRPr lang="es-CL" dirty="0">
              <a:solidFill>
                <a:sysClr val="windowText" lastClr="000000">
                  <a:lumMod val="75000"/>
                  <a:lumOff val="25000"/>
                </a:sysClr>
              </a:solidFill>
              <a:latin typeface="Calibri"/>
            </a:endParaRPr>
          </a:p>
        </p:txBody>
      </p:sp>
      <p:sp>
        <p:nvSpPr>
          <p:cNvPr id="17" name="Text Box 5">
            <a:extLst>
              <a:ext uri="{FF2B5EF4-FFF2-40B4-BE49-F238E27FC236}">
                <a16:creationId xmlns:a16="http://schemas.microsoft.com/office/drawing/2014/main" xmlns="" id="{F1CDCA59-ECFD-4F59-91EA-52089D5C7905}"/>
              </a:ext>
            </a:extLst>
          </p:cNvPr>
          <p:cNvSpPr txBox="1">
            <a:spLocks noChangeArrowheads="1"/>
          </p:cNvSpPr>
          <p:nvPr/>
        </p:nvSpPr>
        <p:spPr bwMode="auto">
          <a:xfrm>
            <a:off x="683568" y="1570400"/>
            <a:ext cx="7704856" cy="144655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employees (</a:t>
            </a:r>
            <a:r>
              <a:rPr lang="en-US" sz="1600" b="1" dirty="0" err="1">
                <a:solidFill>
                  <a:prstClr val="black"/>
                </a:solidFill>
                <a:latin typeface="Calibri"/>
                <a:ea typeface="+mn-ea"/>
                <a:cs typeface="Arial" charset="0"/>
              </a:rPr>
              <a:t>employee_id</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first_name</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last_name</a:t>
            </a:r>
            <a:r>
              <a:rPr lang="en-US" sz="1600" b="1" dirty="0">
                <a:solidFill>
                  <a:prstClr val="black"/>
                </a:solidFill>
                <a:latin typeface="Calibri"/>
                <a:ea typeface="+mn-ea"/>
                <a:cs typeface="Arial" charset="0"/>
              </a:rPr>
              <a:t>, email, </a:t>
            </a:r>
            <a:r>
              <a:rPr lang="en-US" sz="1600" b="1" dirty="0" err="1">
                <a:solidFill>
                  <a:prstClr val="black"/>
                </a:solidFill>
                <a:latin typeface="Calibri"/>
                <a:ea typeface="+mn-ea"/>
                <a:cs typeface="Arial" charset="0"/>
              </a:rPr>
              <a:t>phone_number</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hire_date</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job_id</a:t>
            </a:r>
            <a:r>
              <a:rPr lang="en-US" sz="1600" b="1" dirty="0">
                <a:solidFill>
                  <a:prstClr val="black"/>
                </a:solidFill>
                <a:latin typeface="Calibri"/>
                <a:ea typeface="+mn-ea"/>
                <a:cs typeface="Arial" charset="0"/>
              </a:rPr>
              <a:t>, salary, </a:t>
            </a:r>
            <a:r>
              <a:rPr lang="en-US" sz="1600" b="1" dirty="0" err="1">
                <a:solidFill>
                  <a:prstClr val="black"/>
                </a:solidFill>
                <a:latin typeface="Calibri"/>
                <a:ea typeface="+mn-ea"/>
                <a:cs typeface="Arial" charset="0"/>
              </a:rPr>
              <a:t>commission_pct</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manager_id</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department_id</a:t>
            </a:r>
            <a:r>
              <a:rPr lang="en-US" sz="1600" b="1" dirty="0">
                <a:solidFill>
                  <a:prstClr val="black"/>
                </a:solidFill>
                <a:latin typeface="Calibri"/>
                <a:ea typeface="+mn-ea"/>
                <a:cs typeface="Arial" charset="0"/>
              </a:rPr>
              <a:t>)</a:t>
            </a:r>
          </a:p>
          <a:p>
            <a:pPr eaLnBrk="1" hangingPunct="1">
              <a:buClrTx/>
              <a:buFontTx/>
              <a:buNone/>
              <a:defRPr/>
            </a:pPr>
            <a:r>
              <a:rPr lang="en-US" sz="1600" b="1" dirty="0">
                <a:solidFill>
                  <a:prstClr val="black"/>
                </a:solidFill>
                <a:latin typeface="Calibri"/>
                <a:ea typeface="+mn-ea"/>
                <a:cs typeface="Arial" charset="0"/>
              </a:rPr>
              <a:t>VALUES(300, 'Louis', 'Hamilton', 'LHAMILTON',  '515.124.4567', </a:t>
            </a:r>
            <a:r>
              <a:rPr lang="en-US" sz="1600" b="1" dirty="0">
                <a:solidFill>
                  <a:srgbClr val="C00000"/>
                </a:solidFill>
                <a:latin typeface="Calibri"/>
                <a:ea typeface="+mn-ea"/>
                <a:cs typeface="Arial" charset="0"/>
              </a:rPr>
              <a:t>SYSDATE</a:t>
            </a:r>
            <a:r>
              <a:rPr lang="en-US" sz="1600" b="1" dirty="0">
                <a:solidFill>
                  <a:prstClr val="black"/>
                </a:solidFill>
                <a:latin typeface="Calibri"/>
                <a:ea typeface="+mn-ea"/>
                <a:cs typeface="Arial" charset="0"/>
              </a:rPr>
              <a:t>, 'AC_ACCOUNT’, </a:t>
            </a:r>
          </a:p>
          <a:p>
            <a:pPr eaLnBrk="1" hangingPunct="1">
              <a:buClrTx/>
              <a:buFontTx/>
              <a:buNone/>
              <a:defRPr/>
            </a:pPr>
            <a:r>
              <a:rPr lang="en-US" sz="1600" b="1" dirty="0">
                <a:solidFill>
                  <a:prstClr val="black"/>
                </a:solidFill>
                <a:latin typeface="Calibri"/>
                <a:ea typeface="+mn-ea"/>
                <a:cs typeface="Arial" charset="0"/>
              </a:rPr>
              <a:t>               6900,  NULL, 205, 100); </a:t>
            </a:r>
          </a:p>
          <a:p>
            <a:pPr eaLnBrk="1" hangingPunct="1">
              <a:buClrTx/>
              <a:buFontTx/>
              <a:buNone/>
              <a:defRPr/>
            </a:pPr>
            <a:r>
              <a:rPr lang="en-US" sz="1600" b="1" dirty="0">
                <a:solidFill>
                  <a:prstClr val="black"/>
                </a:solidFill>
                <a:latin typeface="Calibri"/>
                <a:ea typeface="+mn-ea"/>
                <a:cs typeface="Arial" charset="0"/>
              </a:rPr>
              <a:t>COMMIT;</a:t>
            </a:r>
            <a:endParaRPr lang="es-MX" sz="800" b="1" dirty="0">
              <a:solidFill>
                <a:prstClr val="black"/>
              </a:solidFill>
              <a:latin typeface="Arial" pitchFamily="34" charset="0"/>
              <a:ea typeface="+mn-ea"/>
            </a:endParaRPr>
          </a:p>
        </p:txBody>
      </p:sp>
      <p:sp>
        <p:nvSpPr>
          <p:cNvPr id="18" name="Text Box 5">
            <a:extLst>
              <a:ext uri="{FF2B5EF4-FFF2-40B4-BE49-F238E27FC236}">
                <a16:creationId xmlns:a16="http://schemas.microsoft.com/office/drawing/2014/main" xmlns="" id="{639807D4-0373-47FE-9C6C-F1EBAC29AB45}"/>
              </a:ext>
            </a:extLst>
          </p:cNvPr>
          <p:cNvSpPr txBox="1">
            <a:spLocks noChangeArrowheads="1"/>
          </p:cNvSpPr>
          <p:nvPr/>
        </p:nvSpPr>
        <p:spPr bwMode="auto">
          <a:xfrm>
            <a:off x="683568" y="4033662"/>
            <a:ext cx="7704856" cy="156966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employees (employee_id, first_name, last_name, email, </a:t>
            </a:r>
            <a:r>
              <a:rPr lang="en-US" sz="1600" b="1" dirty="0" err="1">
                <a:solidFill>
                  <a:prstClr val="black"/>
                </a:solidFill>
                <a:latin typeface="Calibri"/>
                <a:ea typeface="+mn-ea"/>
                <a:cs typeface="Arial" charset="0"/>
              </a:rPr>
              <a:t>phone_number</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hire_date</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job_id</a:t>
            </a:r>
            <a:r>
              <a:rPr lang="en-US" sz="1600" b="1" dirty="0">
                <a:solidFill>
                  <a:prstClr val="black"/>
                </a:solidFill>
                <a:latin typeface="Calibri"/>
                <a:ea typeface="+mn-ea"/>
                <a:cs typeface="Arial" charset="0"/>
              </a:rPr>
              <a:t>, salary, commission_pct, </a:t>
            </a:r>
            <a:r>
              <a:rPr lang="en-US" sz="1600" b="1" dirty="0" err="1">
                <a:solidFill>
                  <a:prstClr val="black"/>
                </a:solidFill>
                <a:latin typeface="Calibri"/>
                <a:ea typeface="+mn-ea"/>
                <a:cs typeface="Arial" charset="0"/>
              </a:rPr>
              <a:t>manager_id</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department_id</a:t>
            </a:r>
            <a:r>
              <a:rPr lang="en-US" sz="1600" b="1" dirty="0">
                <a:solidFill>
                  <a:prstClr val="black"/>
                </a:solidFill>
                <a:latin typeface="Calibri"/>
                <a:ea typeface="+mn-ea"/>
                <a:cs typeface="Arial" charset="0"/>
              </a:rPr>
              <a:t>)</a:t>
            </a:r>
          </a:p>
          <a:p>
            <a:pPr eaLnBrk="1" hangingPunct="1">
              <a:buClrTx/>
              <a:buFontTx/>
              <a:buNone/>
              <a:defRPr/>
            </a:pPr>
            <a:r>
              <a:rPr lang="en-US" sz="1600" b="1" dirty="0">
                <a:solidFill>
                  <a:prstClr val="black"/>
                </a:solidFill>
                <a:latin typeface="Calibri"/>
                <a:ea typeface="+mn-ea"/>
                <a:cs typeface="Arial" charset="0"/>
              </a:rPr>
              <a:t>VALUES(301, ‘Michael', ‘Santana', </a:t>
            </a:r>
            <a:r>
              <a:rPr lang="en-US" sz="1600" b="1" dirty="0">
                <a:solidFill>
                  <a:srgbClr val="C00000"/>
                </a:solidFill>
                <a:latin typeface="Calibri"/>
                <a:ea typeface="+mn-ea"/>
                <a:cs typeface="Arial" charset="0"/>
              </a:rPr>
              <a:t>USER</a:t>
            </a:r>
            <a:r>
              <a:rPr lang="en-US" sz="1600" b="1" dirty="0">
                <a:solidFill>
                  <a:prstClr val="black"/>
                </a:solidFill>
                <a:latin typeface="Calibri"/>
                <a:ea typeface="+mn-ea"/>
                <a:cs typeface="Arial" charset="0"/>
              </a:rPr>
              <a:t>,  '515.124.4567', </a:t>
            </a:r>
            <a:r>
              <a:rPr lang="en-US" sz="1600" b="1" dirty="0">
                <a:solidFill>
                  <a:srgbClr val="C00000"/>
                </a:solidFill>
                <a:latin typeface="Calibri"/>
                <a:ea typeface="+mn-ea"/>
                <a:cs typeface="Arial" charset="0"/>
              </a:rPr>
              <a:t>SYSDATE</a:t>
            </a:r>
            <a:r>
              <a:rPr lang="en-US" sz="1600" b="1" dirty="0">
                <a:solidFill>
                  <a:prstClr val="black"/>
                </a:solidFill>
                <a:latin typeface="Calibri"/>
                <a:ea typeface="+mn-ea"/>
                <a:cs typeface="Arial" charset="0"/>
              </a:rPr>
              <a:t>, 'AC_ACCOUNT’, </a:t>
            </a:r>
          </a:p>
          <a:p>
            <a:pPr eaLnBrk="1" hangingPunct="1">
              <a:buClrTx/>
              <a:buFontTx/>
              <a:buNone/>
              <a:defRPr/>
            </a:pPr>
            <a:r>
              <a:rPr lang="en-US" sz="1600" b="1" dirty="0">
                <a:solidFill>
                  <a:prstClr val="black"/>
                </a:solidFill>
                <a:latin typeface="Calibri"/>
                <a:ea typeface="+mn-ea"/>
                <a:cs typeface="Arial" charset="0"/>
              </a:rPr>
              <a:t>               6900, NULL, 205, 100);</a:t>
            </a:r>
          </a:p>
          <a:p>
            <a:pPr eaLnBrk="1" hangingPunct="1">
              <a:buClrTx/>
              <a:buFontTx/>
              <a:buNone/>
              <a:defRPr/>
            </a:pPr>
            <a:r>
              <a:rPr lang="en-US" sz="1600" b="1" dirty="0">
                <a:solidFill>
                  <a:prstClr val="black"/>
                </a:solidFill>
                <a:latin typeface="Calibri"/>
                <a:ea typeface="+mn-ea"/>
                <a:cs typeface="Arial" charset="0"/>
              </a:rPr>
              <a:t>ROLLBACK;</a:t>
            </a:r>
          </a:p>
          <a:p>
            <a:pPr eaLnBrk="1" hangingPunct="1">
              <a:buClrTx/>
              <a:buFontTx/>
              <a:buNone/>
              <a:defRPr/>
            </a:pPr>
            <a:endParaRPr lang="es-MX" sz="800" b="1" dirty="0">
              <a:solidFill>
                <a:prstClr val="black"/>
              </a:solidFill>
              <a:latin typeface="Arial" pitchFamily="34" charset="0"/>
              <a:ea typeface="+mn-ea"/>
            </a:endParaRPr>
          </a:p>
        </p:txBody>
      </p:sp>
      <p:pic>
        <p:nvPicPr>
          <p:cNvPr id="19" name="Imagen 18">
            <a:extLst>
              <a:ext uri="{FF2B5EF4-FFF2-40B4-BE49-F238E27FC236}">
                <a16:creationId xmlns:a16="http://schemas.microsoft.com/office/drawing/2014/main" xmlns="" id="{76E28EF1-4FE3-4389-9FD0-89D86BB9A6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552" y="3112548"/>
            <a:ext cx="7990876" cy="390010"/>
          </a:xfrm>
          <a:prstGeom prst="rect">
            <a:avLst/>
          </a:prstGeom>
        </p:spPr>
      </p:pic>
      <p:pic>
        <p:nvPicPr>
          <p:cNvPr id="20" name="Imagen 19">
            <a:extLst>
              <a:ext uri="{FF2B5EF4-FFF2-40B4-BE49-F238E27FC236}">
                <a16:creationId xmlns:a16="http://schemas.microsoft.com/office/drawing/2014/main" xmlns="" id="{B26CA6D0-860E-4B47-B556-2C0677D07E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0508" y="5670729"/>
            <a:ext cx="7979920" cy="379157"/>
          </a:xfrm>
          <a:prstGeom prst="rect">
            <a:avLst/>
          </a:prstGeom>
        </p:spPr>
      </p:pic>
    </p:spTree>
    <p:extLst>
      <p:ext uri="{BB962C8B-B14F-4D97-AF65-F5344CB8AC3E}">
        <p14:creationId xmlns:p14="http://schemas.microsoft.com/office/powerpoint/2010/main" val="33019518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ítulo 2">
            <a:extLst>
              <a:ext uri="{FF2B5EF4-FFF2-40B4-BE49-F238E27FC236}">
                <a16:creationId xmlns:a16="http://schemas.microsoft.com/office/drawing/2014/main" xmlns="" id="{D3E4C150-E622-4001-B5CD-5896A051E635}"/>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Agregando Filas con Valor obtenido de Subconsulta</a:t>
            </a:r>
          </a:p>
        </p:txBody>
      </p:sp>
      <p:sp>
        <p:nvSpPr>
          <p:cNvPr id="11" name="Marcador de contenido 1">
            <a:extLst>
              <a:ext uri="{FF2B5EF4-FFF2-40B4-BE49-F238E27FC236}">
                <a16:creationId xmlns:a16="http://schemas.microsoft.com/office/drawing/2014/main" xmlns="" id="{907D983E-8381-4ADB-89A3-18401222D7DC}"/>
              </a:ext>
            </a:extLst>
          </p:cNvPr>
          <p:cNvSpPr txBox="1">
            <a:spLocks/>
          </p:cNvSpPr>
          <p:nvPr/>
        </p:nvSpPr>
        <p:spPr>
          <a:xfrm>
            <a:off x="590872" y="1271393"/>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endParaRPr lang="es-CL" dirty="0">
              <a:solidFill>
                <a:sysClr val="windowText" lastClr="000000">
                  <a:lumMod val="75000"/>
                  <a:lumOff val="25000"/>
                </a:sysClr>
              </a:solidFill>
              <a:latin typeface="Calibri"/>
            </a:endParaRPr>
          </a:p>
        </p:txBody>
      </p:sp>
      <p:sp>
        <p:nvSpPr>
          <p:cNvPr id="12" name="Text Box 5">
            <a:extLst>
              <a:ext uri="{FF2B5EF4-FFF2-40B4-BE49-F238E27FC236}">
                <a16:creationId xmlns:a16="http://schemas.microsoft.com/office/drawing/2014/main" xmlns="" id="{11EEB0AE-E83D-4B1E-8486-4AE669AB0D48}"/>
              </a:ext>
            </a:extLst>
          </p:cNvPr>
          <p:cNvSpPr txBox="1">
            <a:spLocks noChangeArrowheads="1"/>
          </p:cNvSpPr>
          <p:nvPr/>
        </p:nvSpPr>
        <p:spPr bwMode="auto">
          <a:xfrm>
            <a:off x="305073" y="1650482"/>
            <a:ext cx="8559012" cy="156966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employees (employee_id, first_name, last_name, email, </a:t>
            </a:r>
          </a:p>
          <a:p>
            <a:pPr eaLnBrk="1" hangingPunct="1">
              <a:buClrTx/>
              <a:buFontTx/>
              <a:buNone/>
              <a:defRPr/>
            </a:pP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phone_number</a:t>
            </a:r>
            <a:r>
              <a:rPr lang="en-US" sz="1600" b="1" dirty="0">
                <a:solidFill>
                  <a:prstClr val="black"/>
                </a:solidFill>
                <a:latin typeface="Calibri"/>
                <a:ea typeface="+mn-ea"/>
                <a:cs typeface="Arial" charset="0"/>
              </a:rPr>
              <a:t>, hire_date, job_id, salary, </a:t>
            </a:r>
            <a:r>
              <a:rPr lang="en-US" sz="1600" b="1" dirty="0" err="1">
                <a:solidFill>
                  <a:prstClr val="black"/>
                </a:solidFill>
                <a:latin typeface="Calibri"/>
                <a:ea typeface="+mn-ea"/>
                <a:cs typeface="Arial" charset="0"/>
              </a:rPr>
              <a:t>commission_pct</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manager_id</a:t>
            </a:r>
            <a:r>
              <a:rPr lang="en-US" sz="1600" b="1" dirty="0">
                <a:solidFill>
                  <a:prstClr val="black"/>
                </a:solidFill>
                <a:latin typeface="Calibri"/>
                <a:ea typeface="+mn-ea"/>
                <a:cs typeface="Arial" charset="0"/>
              </a:rPr>
              <a:t>,  </a:t>
            </a:r>
          </a:p>
          <a:p>
            <a:pPr eaLnBrk="1" hangingPunct="1">
              <a:buClrTx/>
              <a:buFontTx/>
              <a:buNone/>
              <a:defRPr/>
            </a:pP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department_id</a:t>
            </a:r>
            <a:r>
              <a:rPr lang="en-US" sz="1600" b="1" dirty="0">
                <a:solidFill>
                  <a:prstClr val="black"/>
                </a:solidFill>
                <a:latin typeface="Calibri"/>
                <a:ea typeface="+mn-ea"/>
                <a:cs typeface="Arial" charset="0"/>
              </a:rPr>
              <a:t>)</a:t>
            </a:r>
          </a:p>
          <a:p>
            <a:pPr eaLnBrk="1" hangingPunct="1">
              <a:buClrTx/>
              <a:buFontTx/>
              <a:buNone/>
              <a:defRPr/>
            </a:pPr>
            <a:r>
              <a:rPr lang="en-US" sz="1600" b="1" dirty="0">
                <a:solidFill>
                  <a:prstClr val="black"/>
                </a:solidFill>
                <a:latin typeface="Calibri"/>
                <a:ea typeface="+mn-ea"/>
                <a:cs typeface="Arial" charset="0"/>
              </a:rPr>
              <a:t>VALUES  (303, 'Juan', 'Soto', 'JSOTO’</a:t>
            </a:r>
            <a:r>
              <a:rPr lang="en-US" sz="1600" b="1" dirty="0">
                <a:solidFill>
                  <a:prstClr val="black"/>
                </a:solidFill>
                <a:latin typeface="Calibri"/>
                <a:cs typeface="Arial" charset="0"/>
              </a:rPr>
              <a:t> '</a:t>
            </a:r>
            <a:r>
              <a:rPr lang="en-US" sz="1600" b="1" dirty="0">
                <a:solidFill>
                  <a:prstClr val="black"/>
                </a:solidFill>
                <a:latin typeface="Calibri"/>
                <a:ea typeface="+mn-ea"/>
                <a:cs typeface="Arial" charset="0"/>
              </a:rPr>
              <a:t>  '515.124.4567', SYSDATE, 'AC_ACCOUNT</a:t>
            </a:r>
            <a:r>
              <a:rPr lang="en-US" sz="1600" b="1" dirty="0">
                <a:solidFill>
                  <a:prstClr val="black"/>
                </a:solidFill>
                <a:latin typeface="Calibri"/>
                <a:cs typeface="Arial" charset="0"/>
              </a:rPr>
              <a:t>'</a:t>
            </a:r>
            <a:r>
              <a:rPr lang="en-US" sz="1600" b="1" dirty="0">
                <a:solidFill>
                  <a:prstClr val="black"/>
                </a:solidFill>
                <a:latin typeface="Calibri"/>
                <a:ea typeface="+mn-ea"/>
                <a:cs typeface="Arial" charset="0"/>
              </a:rPr>
              <a:t>, </a:t>
            </a:r>
          </a:p>
          <a:p>
            <a:pPr eaLnBrk="1" hangingPunct="1">
              <a:buClrTx/>
              <a:buFontTx/>
              <a:buNone/>
              <a:defRPr/>
            </a:pPr>
            <a:r>
              <a:rPr lang="en-US" sz="1600" b="1" dirty="0">
                <a:solidFill>
                  <a:prstClr val="black"/>
                </a:solidFill>
                <a:latin typeface="Calibri"/>
                <a:ea typeface="+mn-ea"/>
                <a:cs typeface="Arial" charset="0"/>
              </a:rPr>
              <a:t>                 6900, NULL, 205,  </a:t>
            </a:r>
            <a:r>
              <a:rPr lang="en-US" sz="1600" b="1" dirty="0">
                <a:solidFill>
                  <a:srgbClr val="C00000"/>
                </a:solidFill>
                <a:latin typeface="Calibri"/>
                <a:ea typeface="+mn-ea"/>
                <a:cs typeface="Arial" charset="0"/>
              </a:rPr>
              <a:t>(SELECT </a:t>
            </a:r>
            <a:r>
              <a:rPr lang="en-US" sz="1600" b="1" dirty="0" err="1">
                <a:solidFill>
                  <a:srgbClr val="C00000"/>
                </a:solidFill>
                <a:latin typeface="Calibri"/>
                <a:ea typeface="+mn-ea"/>
                <a:cs typeface="Arial" charset="0"/>
              </a:rPr>
              <a:t>department_id</a:t>
            </a:r>
            <a:r>
              <a:rPr lang="en-US" sz="1600" b="1" dirty="0">
                <a:solidFill>
                  <a:srgbClr val="C00000"/>
                </a:solidFill>
                <a:latin typeface="Calibri"/>
                <a:ea typeface="+mn-ea"/>
                <a:cs typeface="Arial" charset="0"/>
              </a:rPr>
              <a:t> FROM employees WHERE employee_id =100)</a:t>
            </a:r>
            <a:r>
              <a:rPr lang="en-US" sz="16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pic>
        <p:nvPicPr>
          <p:cNvPr id="13" name="Imagen 12">
            <a:extLst>
              <a:ext uri="{FF2B5EF4-FFF2-40B4-BE49-F238E27FC236}">
                <a16:creationId xmlns:a16="http://schemas.microsoft.com/office/drawing/2014/main" xmlns="" id="{3D79B9A9-C712-44E1-BF87-D3112B1C2D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786" y="3258058"/>
            <a:ext cx="8229600" cy="428815"/>
          </a:xfrm>
          <a:prstGeom prst="rect">
            <a:avLst/>
          </a:prstGeom>
        </p:spPr>
      </p:pic>
      <p:sp>
        <p:nvSpPr>
          <p:cNvPr id="14" name="Text Box 5">
            <a:extLst>
              <a:ext uri="{FF2B5EF4-FFF2-40B4-BE49-F238E27FC236}">
                <a16:creationId xmlns:a16="http://schemas.microsoft.com/office/drawing/2014/main" xmlns="" id="{5ABE81C5-DA9D-4EAE-9B63-F7B713CCC414}"/>
              </a:ext>
            </a:extLst>
          </p:cNvPr>
          <p:cNvSpPr txBox="1">
            <a:spLocks noChangeArrowheads="1"/>
          </p:cNvSpPr>
          <p:nvPr/>
        </p:nvSpPr>
        <p:spPr bwMode="auto">
          <a:xfrm>
            <a:off x="308182" y="4191522"/>
            <a:ext cx="8600813" cy="2062103"/>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employees (</a:t>
            </a:r>
            <a:r>
              <a:rPr lang="en-US" sz="1600" b="1" dirty="0" err="1">
                <a:solidFill>
                  <a:prstClr val="black"/>
                </a:solidFill>
                <a:latin typeface="Calibri"/>
                <a:ea typeface="+mn-ea"/>
                <a:cs typeface="Arial" charset="0"/>
              </a:rPr>
              <a:t>employee_id</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first_name</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last_name</a:t>
            </a:r>
            <a:r>
              <a:rPr lang="en-US" sz="1600" b="1" dirty="0">
                <a:solidFill>
                  <a:prstClr val="black"/>
                </a:solidFill>
                <a:latin typeface="Calibri"/>
                <a:ea typeface="+mn-ea"/>
                <a:cs typeface="Arial" charset="0"/>
              </a:rPr>
              <a:t>, email, </a:t>
            </a:r>
          </a:p>
          <a:p>
            <a:pPr eaLnBrk="1" hangingPunct="1">
              <a:buClrTx/>
              <a:buFontTx/>
              <a:buNone/>
              <a:defRPr/>
            </a:pP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phone_number</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hire_date</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job_id</a:t>
            </a:r>
            <a:r>
              <a:rPr lang="en-US" sz="1600" b="1" dirty="0">
                <a:solidFill>
                  <a:prstClr val="black"/>
                </a:solidFill>
                <a:latin typeface="Calibri"/>
                <a:ea typeface="+mn-ea"/>
                <a:cs typeface="Arial" charset="0"/>
              </a:rPr>
              <a:t>, salary, </a:t>
            </a:r>
            <a:r>
              <a:rPr lang="en-US" sz="1600" b="1" dirty="0" err="1">
                <a:solidFill>
                  <a:prstClr val="black"/>
                </a:solidFill>
                <a:latin typeface="Calibri"/>
                <a:ea typeface="+mn-ea"/>
                <a:cs typeface="Arial" charset="0"/>
              </a:rPr>
              <a:t>commission_pct</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manager_id</a:t>
            </a:r>
            <a:r>
              <a:rPr lang="en-US" sz="1600" b="1" dirty="0">
                <a:solidFill>
                  <a:prstClr val="black"/>
                </a:solidFill>
                <a:latin typeface="Calibri"/>
                <a:ea typeface="+mn-ea"/>
                <a:cs typeface="Arial" charset="0"/>
              </a:rPr>
              <a:t>,  </a:t>
            </a:r>
          </a:p>
          <a:p>
            <a:pPr eaLnBrk="1" hangingPunct="1">
              <a:buClrTx/>
              <a:buFontTx/>
              <a:buNone/>
              <a:defRPr/>
            </a:pP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department_id</a:t>
            </a:r>
            <a:r>
              <a:rPr lang="en-US" sz="1600" b="1" dirty="0">
                <a:solidFill>
                  <a:prstClr val="black"/>
                </a:solidFill>
                <a:latin typeface="Calibri"/>
                <a:ea typeface="+mn-ea"/>
                <a:cs typeface="Arial" charset="0"/>
              </a:rPr>
              <a:t>)</a:t>
            </a:r>
          </a:p>
          <a:p>
            <a:pPr eaLnBrk="1" hangingPunct="1">
              <a:buClrTx/>
              <a:buFontTx/>
              <a:buNone/>
              <a:defRPr/>
            </a:pPr>
            <a:r>
              <a:rPr lang="en-US" sz="1600" b="1" dirty="0">
                <a:solidFill>
                  <a:prstClr val="black"/>
                </a:solidFill>
                <a:latin typeface="Calibri"/>
                <a:ea typeface="+mn-ea"/>
                <a:cs typeface="Arial" charset="0"/>
              </a:rPr>
              <a:t>VALUES  (304, 'Rosa', 'Garrido', 'RGARRIDO',  '245.412.4567', SYSDATE, 'AC_ACCOUNT', </a:t>
            </a:r>
          </a:p>
          <a:p>
            <a:pPr eaLnBrk="1" hangingPunct="1">
              <a:buClrTx/>
              <a:buFontTx/>
              <a:buNone/>
              <a:defRPr/>
            </a:pPr>
            <a:r>
              <a:rPr lang="en-US" sz="1600" b="1" dirty="0">
                <a:solidFill>
                  <a:prstClr val="black"/>
                </a:solidFill>
                <a:latin typeface="Calibri"/>
                <a:ea typeface="+mn-ea"/>
                <a:cs typeface="Arial" charset="0"/>
              </a:rPr>
              <a:t>                </a:t>
            </a:r>
            <a:r>
              <a:rPr lang="en-US" sz="1600" b="1" dirty="0">
                <a:solidFill>
                  <a:srgbClr val="C00000"/>
                </a:solidFill>
                <a:latin typeface="Calibri"/>
                <a:ea typeface="+mn-ea"/>
                <a:cs typeface="Arial" charset="0"/>
              </a:rPr>
              <a:t> (SELECT MAX(salary) FROM employees)</a:t>
            </a:r>
            <a:r>
              <a:rPr lang="en-US" sz="1600" b="1" dirty="0">
                <a:solidFill>
                  <a:prstClr val="black"/>
                </a:solidFill>
                <a:latin typeface="Calibri"/>
                <a:ea typeface="+mn-ea"/>
                <a:cs typeface="Arial" charset="0"/>
              </a:rPr>
              <a:t>, NULL, 205</a:t>
            </a:r>
            <a:r>
              <a:rPr lang="en-US" sz="1600" b="1" dirty="0">
                <a:solidFill>
                  <a:srgbClr val="C00000"/>
                </a:solidFill>
                <a:latin typeface="Calibri"/>
                <a:ea typeface="+mn-ea"/>
                <a:cs typeface="Arial" charset="0"/>
              </a:rPr>
              <a:t>,  (SELECT </a:t>
            </a:r>
            <a:r>
              <a:rPr lang="en-US" sz="1600" b="1" dirty="0" err="1">
                <a:solidFill>
                  <a:srgbClr val="C00000"/>
                </a:solidFill>
                <a:latin typeface="Calibri"/>
                <a:ea typeface="+mn-ea"/>
                <a:cs typeface="Arial" charset="0"/>
              </a:rPr>
              <a:t>department_id</a:t>
            </a:r>
            <a:r>
              <a:rPr lang="en-US" sz="1600" b="1" dirty="0">
                <a:solidFill>
                  <a:srgbClr val="C00000"/>
                </a:solidFill>
                <a:latin typeface="Calibri"/>
                <a:ea typeface="+mn-ea"/>
                <a:cs typeface="Arial" charset="0"/>
              </a:rPr>
              <a:t> </a:t>
            </a:r>
          </a:p>
          <a:p>
            <a:pPr eaLnBrk="1" hangingPunct="1">
              <a:buClrTx/>
              <a:buFontTx/>
              <a:buNone/>
              <a:defRPr/>
            </a:pPr>
            <a:r>
              <a:rPr lang="en-US" sz="1600" b="1" dirty="0">
                <a:solidFill>
                  <a:srgbClr val="C00000"/>
                </a:solidFill>
                <a:latin typeface="Calibri"/>
                <a:ea typeface="+mn-ea"/>
                <a:cs typeface="Arial" charset="0"/>
              </a:rPr>
              <a:t>                                                     			                 FROM employees </a:t>
            </a:r>
          </a:p>
          <a:p>
            <a:pPr eaLnBrk="1" hangingPunct="1">
              <a:buClrTx/>
              <a:buFontTx/>
              <a:buNone/>
              <a:defRPr/>
            </a:pPr>
            <a:r>
              <a:rPr lang="en-US" sz="1600" b="1" dirty="0">
                <a:solidFill>
                  <a:srgbClr val="C00000"/>
                </a:solidFill>
                <a:latin typeface="Calibri"/>
                <a:ea typeface="+mn-ea"/>
                <a:cs typeface="Arial" charset="0"/>
              </a:rPr>
              <a:t>                                                   			               WHERE </a:t>
            </a:r>
            <a:r>
              <a:rPr lang="en-US" sz="1600" b="1" dirty="0" err="1">
                <a:solidFill>
                  <a:srgbClr val="C00000"/>
                </a:solidFill>
                <a:latin typeface="Calibri"/>
                <a:ea typeface="+mn-ea"/>
                <a:cs typeface="Arial" charset="0"/>
              </a:rPr>
              <a:t>employee_id</a:t>
            </a:r>
            <a:r>
              <a:rPr lang="en-US" sz="1600" b="1" dirty="0">
                <a:solidFill>
                  <a:srgbClr val="C00000"/>
                </a:solidFill>
                <a:latin typeface="Calibri"/>
                <a:ea typeface="+mn-ea"/>
                <a:cs typeface="Arial" charset="0"/>
              </a:rPr>
              <a:t> =100)</a:t>
            </a:r>
            <a:r>
              <a:rPr lang="en-US" sz="16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pic>
        <p:nvPicPr>
          <p:cNvPr id="3" name="Imagen 2">
            <a:extLst>
              <a:ext uri="{FF2B5EF4-FFF2-40B4-BE49-F238E27FC236}">
                <a16:creationId xmlns:a16="http://schemas.microsoft.com/office/drawing/2014/main" xmlns="" id="{D13BF642-7827-400E-A25A-13179E045897}"/>
              </a:ext>
            </a:extLst>
          </p:cNvPr>
          <p:cNvPicPr>
            <a:picLocks noChangeAspect="1"/>
          </p:cNvPicPr>
          <p:nvPr/>
        </p:nvPicPr>
        <p:blipFill>
          <a:blip r:embed="rId4"/>
          <a:stretch>
            <a:fillRect/>
          </a:stretch>
        </p:blipFill>
        <p:spPr>
          <a:xfrm>
            <a:off x="485187" y="6285522"/>
            <a:ext cx="8237199" cy="401000"/>
          </a:xfrm>
          <a:prstGeom prst="rect">
            <a:avLst/>
          </a:prstGeom>
        </p:spPr>
      </p:pic>
    </p:spTree>
    <p:extLst>
      <p:ext uri="{BB962C8B-B14F-4D97-AF65-F5344CB8AC3E}">
        <p14:creationId xmlns:p14="http://schemas.microsoft.com/office/powerpoint/2010/main" val="3952814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ítulo 2">
            <a:extLst>
              <a:ext uri="{FF2B5EF4-FFF2-40B4-BE49-F238E27FC236}">
                <a16:creationId xmlns:a16="http://schemas.microsoft.com/office/drawing/2014/main" xmlns="" id="{D3E4C150-E622-4001-B5CD-5896A051E635}"/>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Agregando Múltiples Filas</a:t>
            </a:r>
            <a:br>
              <a:rPr lang="es-CL" sz="2800" b="1" dirty="0">
                <a:solidFill>
                  <a:prstClr val="white"/>
                </a:solidFill>
                <a:latin typeface="Calibri"/>
              </a:rPr>
            </a:br>
            <a:r>
              <a:rPr lang="es-CL" sz="2800" b="1" dirty="0">
                <a:solidFill>
                  <a:prstClr val="white"/>
                </a:solidFill>
                <a:latin typeface="Calibri"/>
              </a:rPr>
              <a:t>en diferentes Tablas</a:t>
            </a:r>
          </a:p>
        </p:txBody>
      </p:sp>
      <p:sp>
        <p:nvSpPr>
          <p:cNvPr id="11" name="Marcador de contenido 1">
            <a:extLst>
              <a:ext uri="{FF2B5EF4-FFF2-40B4-BE49-F238E27FC236}">
                <a16:creationId xmlns:a16="http://schemas.microsoft.com/office/drawing/2014/main" xmlns="" id="{907D983E-8381-4ADB-89A3-18401222D7DC}"/>
              </a:ext>
            </a:extLst>
          </p:cNvPr>
          <p:cNvSpPr txBox="1">
            <a:spLocks/>
          </p:cNvSpPr>
          <p:nvPr/>
        </p:nvSpPr>
        <p:spPr>
          <a:xfrm>
            <a:off x="590872" y="1271393"/>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Inserción de múltiples filas en múltiples tablas:</a:t>
            </a:r>
          </a:p>
          <a:p>
            <a:pPr>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a:buClrTx/>
              <a:defRPr/>
            </a:pPr>
            <a:endParaRPr lang="es-CL" sz="2400" dirty="0">
              <a:solidFill>
                <a:sysClr val="windowText" lastClr="000000">
                  <a:lumMod val="75000"/>
                  <a:lumOff val="25000"/>
                </a:sysClr>
              </a:solidFill>
              <a:latin typeface="Calibri"/>
              <a:ea typeface="Arial Unicode MS" pitchFamily="34" charset="-128"/>
              <a:cs typeface="Times New Roman" pitchFamily="18" charset="0"/>
            </a:endParaRPr>
          </a:p>
          <a:p>
            <a:pPr>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Inserción Condicional de múltiples filas en múltiples tablas:</a:t>
            </a:r>
            <a:endParaRPr lang="es-CL" dirty="0">
              <a:solidFill>
                <a:sysClr val="windowText" lastClr="000000">
                  <a:lumMod val="75000"/>
                  <a:lumOff val="25000"/>
                </a:sysClr>
              </a:solidFill>
              <a:latin typeface="Calibri"/>
            </a:endParaRPr>
          </a:p>
          <a:p>
            <a:pPr>
              <a:buClrTx/>
              <a:defRPr/>
            </a:pPr>
            <a:endParaRPr lang="es-CL" dirty="0">
              <a:solidFill>
                <a:sysClr val="windowText" lastClr="000000">
                  <a:lumMod val="75000"/>
                  <a:lumOff val="25000"/>
                </a:sysClr>
              </a:solidFill>
              <a:latin typeface="Calibri"/>
            </a:endParaRPr>
          </a:p>
        </p:txBody>
      </p:sp>
      <p:sp>
        <p:nvSpPr>
          <p:cNvPr id="15" name="Text Box 5">
            <a:extLst>
              <a:ext uri="{FF2B5EF4-FFF2-40B4-BE49-F238E27FC236}">
                <a16:creationId xmlns:a16="http://schemas.microsoft.com/office/drawing/2014/main" xmlns="" id="{0F144172-FC7C-4E2A-BC7D-A753CB15D5E9}"/>
              </a:ext>
            </a:extLst>
          </p:cNvPr>
          <p:cNvSpPr txBox="1">
            <a:spLocks noChangeArrowheads="1"/>
          </p:cNvSpPr>
          <p:nvPr/>
        </p:nvSpPr>
        <p:spPr bwMode="auto">
          <a:xfrm>
            <a:off x="969690" y="1640726"/>
            <a:ext cx="7031310" cy="1723549"/>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800" b="1" dirty="0">
                <a:solidFill>
                  <a:prstClr val="black"/>
                </a:solidFill>
                <a:latin typeface="Calibri"/>
                <a:ea typeface="+mn-ea"/>
                <a:cs typeface="Arial" charset="0"/>
              </a:rPr>
              <a:t>INSERT ALL</a:t>
            </a:r>
          </a:p>
          <a:p>
            <a:pPr eaLnBrk="1" hangingPunct="1">
              <a:buClrTx/>
              <a:buFontTx/>
              <a:buNone/>
              <a:defRPr/>
            </a:pPr>
            <a:r>
              <a:rPr lang="en-US" sz="1800" b="1" dirty="0">
                <a:solidFill>
                  <a:prstClr val="black"/>
                </a:solidFill>
                <a:latin typeface="Calibri"/>
                <a:ea typeface="+mn-ea"/>
                <a:cs typeface="Arial" charset="0"/>
              </a:rPr>
              <a:t>    INTO tabla_1(col1,col2,col3, …) VALUES(valor1,valor2, valor3, …)</a:t>
            </a:r>
          </a:p>
          <a:p>
            <a:pPr eaLnBrk="1" hangingPunct="1">
              <a:buClrTx/>
              <a:buFontTx/>
              <a:buNone/>
              <a:defRPr/>
            </a:pPr>
            <a:r>
              <a:rPr lang="en-US" sz="1800" b="1" dirty="0">
                <a:solidFill>
                  <a:prstClr val="black"/>
                </a:solidFill>
                <a:latin typeface="Calibri"/>
                <a:ea typeface="+mn-ea"/>
                <a:cs typeface="Arial" charset="0"/>
              </a:rPr>
              <a:t>    INTO tabla_2(col1,col2,col3, …) VALUES(valor4,valor5, valor6, …)</a:t>
            </a:r>
          </a:p>
          <a:p>
            <a:pPr eaLnBrk="1" hangingPunct="1">
              <a:buClrTx/>
              <a:buFontTx/>
              <a:buNone/>
              <a:defRPr/>
            </a:pPr>
            <a:r>
              <a:rPr lang="en-US" sz="1800" b="1" dirty="0">
                <a:solidFill>
                  <a:prstClr val="black"/>
                </a:solidFill>
                <a:latin typeface="Calibri"/>
                <a:ea typeface="+mn-ea"/>
                <a:cs typeface="Arial" charset="0"/>
              </a:rPr>
              <a:t>    INTO tabla_3(col1,col2,col3, …) VALUES(valor7,valor8, valor9, …)</a:t>
            </a:r>
          </a:p>
          <a:p>
            <a:pPr eaLnBrk="1" hangingPunct="1">
              <a:buClrTx/>
              <a:buFontTx/>
              <a:buNone/>
              <a:defRPr/>
            </a:pPr>
            <a:r>
              <a:rPr lang="en-US" sz="1800" b="1" dirty="0" err="1">
                <a:solidFill>
                  <a:prstClr val="black"/>
                </a:solidFill>
                <a:latin typeface="Calibri"/>
                <a:ea typeface="+mn-ea"/>
                <a:cs typeface="Arial" charset="0"/>
              </a:rPr>
              <a:t>Subconsulta</a:t>
            </a:r>
            <a:r>
              <a:rPr lang="en-US" sz="1800" b="1" dirty="0">
                <a:solidFill>
                  <a:prstClr val="black"/>
                </a:solidFill>
                <a:latin typeface="Calibri"/>
                <a:ea typeface="+mn-ea"/>
                <a:cs typeface="Arial" charset="0"/>
              </a:rPr>
              <a:t>;</a:t>
            </a:r>
            <a:endParaRPr lang="es-CL" sz="1800" b="1" dirty="0">
              <a:solidFill>
                <a:prstClr val="black"/>
              </a:solidFill>
              <a:latin typeface="Calibri"/>
              <a:ea typeface="+mn-ea"/>
              <a:cs typeface="Arial" charset="0"/>
            </a:endParaRPr>
          </a:p>
          <a:p>
            <a:pPr eaLnBrk="1" hangingPunct="1">
              <a:buClrTx/>
              <a:buFontTx/>
              <a:buNone/>
              <a:defRPr/>
            </a:pPr>
            <a:endParaRPr lang="es-MX" sz="800" b="1" dirty="0">
              <a:solidFill>
                <a:prstClr val="black"/>
              </a:solidFill>
              <a:latin typeface="Arial" pitchFamily="34" charset="0"/>
              <a:ea typeface="+mn-ea"/>
            </a:endParaRPr>
          </a:p>
        </p:txBody>
      </p:sp>
      <p:sp>
        <p:nvSpPr>
          <p:cNvPr id="17" name="Text Box 5">
            <a:extLst>
              <a:ext uri="{FF2B5EF4-FFF2-40B4-BE49-F238E27FC236}">
                <a16:creationId xmlns:a16="http://schemas.microsoft.com/office/drawing/2014/main" xmlns="" id="{C4C96F71-DDE0-407C-AD30-5CEC6093CD61}"/>
              </a:ext>
            </a:extLst>
          </p:cNvPr>
          <p:cNvSpPr txBox="1">
            <a:spLocks noChangeArrowheads="1"/>
          </p:cNvSpPr>
          <p:nvPr/>
        </p:nvSpPr>
        <p:spPr bwMode="auto">
          <a:xfrm>
            <a:off x="969690" y="3926726"/>
            <a:ext cx="7031310" cy="2554545"/>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800" b="1" dirty="0">
                <a:solidFill>
                  <a:prstClr val="black"/>
                </a:solidFill>
                <a:latin typeface="Calibri"/>
                <a:ea typeface="+mn-ea"/>
                <a:cs typeface="Arial" charset="0"/>
              </a:rPr>
              <a:t>INSERT ALL</a:t>
            </a:r>
          </a:p>
          <a:p>
            <a:pPr eaLnBrk="1" hangingPunct="1">
              <a:buClrTx/>
              <a:buFontTx/>
              <a:buNone/>
              <a:defRPr/>
            </a:pPr>
            <a:r>
              <a:rPr lang="en-US" sz="1800" b="1" dirty="0">
                <a:solidFill>
                  <a:prstClr val="black"/>
                </a:solidFill>
                <a:latin typeface="Calibri"/>
                <a:ea typeface="+mn-ea"/>
                <a:cs typeface="Arial" charset="0"/>
              </a:rPr>
              <a:t>    WHEN condición1 THEN</a:t>
            </a:r>
          </a:p>
          <a:p>
            <a:pPr eaLnBrk="1" hangingPunct="1">
              <a:buClrTx/>
              <a:buFontTx/>
              <a:buNone/>
              <a:defRPr/>
            </a:pPr>
            <a:r>
              <a:rPr lang="en-US" sz="1800" b="1" dirty="0">
                <a:solidFill>
                  <a:prstClr val="black"/>
                </a:solidFill>
                <a:latin typeface="Calibri"/>
                <a:ea typeface="+mn-ea"/>
                <a:cs typeface="Arial" charset="0"/>
              </a:rPr>
              <a:t>        </a:t>
            </a:r>
            <a:r>
              <a:rPr lang="en-US" sz="1800" b="1" dirty="0">
                <a:solidFill>
                  <a:prstClr val="black"/>
                </a:solidFill>
                <a:latin typeface="Calibri"/>
                <a:cs typeface="Arial" charset="0"/>
              </a:rPr>
              <a:t>INTO tabla_1(col1,col2,col3, …) VALUES(valor1,valor2, valor3, …)</a:t>
            </a:r>
            <a:endParaRPr lang="en-US" sz="1800" b="1" dirty="0">
              <a:solidFill>
                <a:prstClr val="black"/>
              </a:solidFill>
              <a:latin typeface="Calibri"/>
              <a:ea typeface="+mn-ea"/>
              <a:cs typeface="Arial" charset="0"/>
            </a:endParaRPr>
          </a:p>
          <a:p>
            <a:pPr eaLnBrk="1" hangingPunct="1">
              <a:buClrTx/>
              <a:buFontTx/>
              <a:buNone/>
              <a:defRPr/>
            </a:pPr>
            <a:r>
              <a:rPr lang="en-US" sz="1800" b="1" dirty="0">
                <a:solidFill>
                  <a:prstClr val="black"/>
                </a:solidFill>
                <a:latin typeface="Calibri"/>
                <a:ea typeface="+mn-ea"/>
                <a:cs typeface="Arial" charset="0"/>
              </a:rPr>
              <a:t>    WHEN </a:t>
            </a:r>
            <a:r>
              <a:rPr lang="en-US" sz="1800" b="1" dirty="0">
                <a:solidFill>
                  <a:prstClr val="black"/>
                </a:solidFill>
                <a:latin typeface="Calibri"/>
                <a:cs typeface="Arial" charset="0"/>
              </a:rPr>
              <a:t>condición2</a:t>
            </a:r>
            <a:r>
              <a:rPr lang="en-US" sz="1800" b="1" dirty="0">
                <a:solidFill>
                  <a:prstClr val="black"/>
                </a:solidFill>
                <a:latin typeface="Calibri"/>
                <a:ea typeface="+mn-ea"/>
                <a:cs typeface="Arial" charset="0"/>
              </a:rPr>
              <a:t> THEN </a:t>
            </a:r>
          </a:p>
          <a:p>
            <a:pPr eaLnBrk="1" hangingPunct="1">
              <a:buClrTx/>
              <a:buFontTx/>
              <a:buNone/>
              <a:defRPr/>
            </a:pPr>
            <a:r>
              <a:rPr lang="en-US" sz="1800" b="1" dirty="0">
                <a:solidFill>
                  <a:prstClr val="black"/>
                </a:solidFill>
                <a:latin typeface="Calibri"/>
                <a:ea typeface="+mn-ea"/>
                <a:cs typeface="Arial" charset="0"/>
              </a:rPr>
              <a:t>        INTO tabla_2</a:t>
            </a:r>
            <a:r>
              <a:rPr lang="en-US" sz="1800" b="1" dirty="0">
                <a:solidFill>
                  <a:prstClr val="black"/>
                </a:solidFill>
                <a:latin typeface="Calibri"/>
                <a:cs typeface="Arial" charset="0"/>
              </a:rPr>
              <a:t>(col1,col2,col3, …)</a:t>
            </a:r>
            <a:r>
              <a:rPr lang="en-US" sz="1800" b="1" dirty="0">
                <a:solidFill>
                  <a:prstClr val="black"/>
                </a:solidFill>
                <a:latin typeface="Calibri"/>
                <a:ea typeface="+mn-ea"/>
                <a:cs typeface="Arial" charset="0"/>
              </a:rPr>
              <a:t> VALUES(</a:t>
            </a:r>
            <a:r>
              <a:rPr lang="en-US" sz="1800" b="1" dirty="0">
                <a:solidFill>
                  <a:prstClr val="black"/>
                </a:solidFill>
                <a:latin typeface="Calibri"/>
                <a:cs typeface="Arial" charset="0"/>
              </a:rPr>
              <a:t>valor4,valor5, valor6, …</a:t>
            </a:r>
            <a:r>
              <a:rPr lang="en-US" sz="1800" b="1" dirty="0">
                <a:solidFill>
                  <a:prstClr val="black"/>
                </a:solidFill>
                <a:latin typeface="Calibri"/>
                <a:ea typeface="+mn-ea"/>
                <a:cs typeface="Arial" charset="0"/>
              </a:rPr>
              <a:t>)</a:t>
            </a:r>
          </a:p>
          <a:p>
            <a:pPr eaLnBrk="1" hangingPunct="1">
              <a:buClrTx/>
              <a:buFontTx/>
              <a:buNone/>
              <a:defRPr/>
            </a:pPr>
            <a:r>
              <a:rPr lang="en-US" sz="1800" b="1" dirty="0">
                <a:solidFill>
                  <a:prstClr val="black"/>
                </a:solidFill>
                <a:latin typeface="Calibri"/>
                <a:ea typeface="+mn-ea"/>
                <a:cs typeface="Arial" charset="0"/>
              </a:rPr>
              <a:t>    ELSE</a:t>
            </a:r>
          </a:p>
          <a:p>
            <a:pPr eaLnBrk="1" hangingPunct="1">
              <a:buClrTx/>
              <a:buFontTx/>
              <a:buNone/>
              <a:defRPr/>
            </a:pPr>
            <a:r>
              <a:rPr lang="en-US" sz="1800" b="1" dirty="0">
                <a:solidFill>
                  <a:prstClr val="black"/>
                </a:solidFill>
                <a:latin typeface="Calibri"/>
                <a:ea typeface="+mn-ea"/>
                <a:cs typeface="Arial" charset="0"/>
              </a:rPr>
              <a:t>        INTO tabla_3</a:t>
            </a:r>
            <a:r>
              <a:rPr lang="en-US" sz="1800" b="1" dirty="0">
                <a:solidFill>
                  <a:prstClr val="black"/>
                </a:solidFill>
                <a:latin typeface="Calibri"/>
                <a:cs typeface="Arial" charset="0"/>
              </a:rPr>
              <a:t>(col1,col2,col3, …)</a:t>
            </a:r>
            <a:r>
              <a:rPr lang="en-US" sz="1800" b="1" dirty="0">
                <a:solidFill>
                  <a:prstClr val="black"/>
                </a:solidFill>
                <a:latin typeface="Calibri"/>
                <a:ea typeface="+mn-ea"/>
                <a:cs typeface="Arial" charset="0"/>
              </a:rPr>
              <a:t> VALUES(</a:t>
            </a:r>
            <a:r>
              <a:rPr lang="en-US" sz="1800" b="1" dirty="0">
                <a:solidFill>
                  <a:prstClr val="black"/>
                </a:solidFill>
                <a:latin typeface="Calibri"/>
                <a:cs typeface="Arial" charset="0"/>
              </a:rPr>
              <a:t>valor7,valor8, valor9, …</a:t>
            </a:r>
            <a:r>
              <a:rPr lang="en-US" sz="1800" b="1" dirty="0">
                <a:solidFill>
                  <a:prstClr val="black"/>
                </a:solidFill>
                <a:latin typeface="Calibri"/>
                <a:ea typeface="+mn-ea"/>
                <a:cs typeface="Arial" charset="0"/>
              </a:rPr>
              <a:t>)</a:t>
            </a:r>
          </a:p>
          <a:p>
            <a:pPr eaLnBrk="1" hangingPunct="1">
              <a:buClrTx/>
              <a:buFontTx/>
              <a:buNone/>
              <a:defRPr/>
            </a:pPr>
            <a:r>
              <a:rPr lang="en-US" sz="1800" b="1" dirty="0">
                <a:solidFill>
                  <a:prstClr val="black"/>
                </a:solidFill>
                <a:latin typeface="Calibri"/>
                <a:ea typeface="+mn-ea"/>
                <a:cs typeface="Arial" charset="0"/>
              </a:rPr>
              <a:t>Subquery</a:t>
            </a:r>
          </a:p>
          <a:p>
            <a:pPr eaLnBrk="1" hangingPunct="1">
              <a:buClrTx/>
              <a:buFontTx/>
              <a:buNone/>
              <a:defRPr/>
            </a:pPr>
            <a:endParaRPr lang="es-MX" sz="800" b="1" dirty="0">
              <a:solidFill>
                <a:prstClr val="black"/>
              </a:solidFill>
              <a:latin typeface="Arial" pitchFamily="34" charset="0"/>
              <a:ea typeface="+mn-ea"/>
            </a:endParaRPr>
          </a:p>
        </p:txBody>
      </p:sp>
    </p:spTree>
    <p:extLst>
      <p:ext uri="{BB962C8B-B14F-4D97-AF65-F5344CB8AC3E}">
        <p14:creationId xmlns:p14="http://schemas.microsoft.com/office/powerpoint/2010/main" val="20319700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ítulo 2">
            <a:extLst>
              <a:ext uri="{FF2B5EF4-FFF2-40B4-BE49-F238E27FC236}">
                <a16:creationId xmlns:a16="http://schemas.microsoft.com/office/drawing/2014/main" xmlns="" id="{D3E4C150-E622-4001-B5CD-5896A051E635}"/>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Agregando Múltiples Filas</a:t>
            </a:r>
            <a:br>
              <a:rPr lang="es-CL" sz="2800" b="1" dirty="0">
                <a:solidFill>
                  <a:prstClr val="white"/>
                </a:solidFill>
                <a:latin typeface="Calibri"/>
              </a:rPr>
            </a:br>
            <a:r>
              <a:rPr lang="es-CL" sz="2800" b="1" dirty="0">
                <a:solidFill>
                  <a:prstClr val="white"/>
                </a:solidFill>
                <a:latin typeface="Calibri"/>
              </a:rPr>
              <a:t>en diferentes Tablas</a:t>
            </a:r>
          </a:p>
        </p:txBody>
      </p:sp>
      <p:sp>
        <p:nvSpPr>
          <p:cNvPr id="11" name="Marcador de contenido 1">
            <a:extLst>
              <a:ext uri="{FF2B5EF4-FFF2-40B4-BE49-F238E27FC236}">
                <a16:creationId xmlns:a16="http://schemas.microsoft.com/office/drawing/2014/main" xmlns="" id="{907D983E-8381-4ADB-89A3-18401222D7DC}"/>
              </a:ext>
            </a:extLst>
          </p:cNvPr>
          <p:cNvSpPr txBox="1">
            <a:spLocks/>
          </p:cNvSpPr>
          <p:nvPr/>
        </p:nvSpPr>
        <p:spPr>
          <a:xfrm>
            <a:off x="590872" y="1271393"/>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endParaRPr lang="es-CL" dirty="0">
              <a:solidFill>
                <a:sysClr val="windowText" lastClr="000000">
                  <a:lumMod val="75000"/>
                  <a:lumOff val="25000"/>
                </a:sysClr>
              </a:solidFill>
              <a:latin typeface="Calibri"/>
            </a:endParaRPr>
          </a:p>
          <a:p>
            <a:pPr>
              <a:buClrTx/>
              <a:defRPr/>
            </a:pPr>
            <a:endParaRPr lang="es-CL" dirty="0">
              <a:solidFill>
                <a:sysClr val="windowText" lastClr="000000">
                  <a:lumMod val="75000"/>
                  <a:lumOff val="25000"/>
                </a:sysClr>
              </a:solidFill>
              <a:latin typeface="Calibri"/>
            </a:endParaRPr>
          </a:p>
        </p:txBody>
      </p:sp>
      <p:sp>
        <p:nvSpPr>
          <p:cNvPr id="15" name="Text Box 5">
            <a:extLst>
              <a:ext uri="{FF2B5EF4-FFF2-40B4-BE49-F238E27FC236}">
                <a16:creationId xmlns:a16="http://schemas.microsoft.com/office/drawing/2014/main" xmlns="" id="{0F144172-FC7C-4E2A-BC7D-A753CB15D5E9}"/>
              </a:ext>
            </a:extLst>
          </p:cNvPr>
          <p:cNvSpPr txBox="1">
            <a:spLocks noChangeArrowheads="1"/>
          </p:cNvSpPr>
          <p:nvPr/>
        </p:nvSpPr>
        <p:spPr bwMode="auto">
          <a:xfrm>
            <a:off x="969690" y="1640726"/>
            <a:ext cx="7031310" cy="393954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800" b="1" dirty="0">
                <a:solidFill>
                  <a:prstClr val="black"/>
                </a:solidFill>
                <a:latin typeface="Calibri"/>
                <a:ea typeface="+mn-ea"/>
                <a:cs typeface="Arial" charset="0"/>
              </a:rPr>
              <a:t>CREATE TABLE  TABLA_PRUEBA1</a:t>
            </a:r>
          </a:p>
          <a:p>
            <a:pPr eaLnBrk="1" hangingPunct="1">
              <a:buClrTx/>
              <a:buFontTx/>
              <a:buNone/>
              <a:defRPr/>
            </a:pPr>
            <a:r>
              <a:rPr lang="en-US" sz="1800" b="1" dirty="0">
                <a:solidFill>
                  <a:prstClr val="black"/>
                </a:solidFill>
                <a:latin typeface="Calibri"/>
                <a:ea typeface="+mn-ea"/>
                <a:cs typeface="Arial" charset="0"/>
              </a:rPr>
              <a:t>(ID NUMBER(10) GENERATED  ALWAYS AS IDENTITY MINVALUE 1 </a:t>
            </a:r>
          </a:p>
          <a:p>
            <a:pPr eaLnBrk="1" hangingPunct="1">
              <a:buClrTx/>
              <a:buFontTx/>
              <a:buNone/>
              <a:defRPr/>
            </a:pPr>
            <a:r>
              <a:rPr lang="en-US" sz="1800" b="1" dirty="0">
                <a:solidFill>
                  <a:prstClr val="black"/>
                </a:solidFill>
                <a:latin typeface="Calibri"/>
                <a:ea typeface="+mn-ea"/>
                <a:cs typeface="Arial" charset="0"/>
              </a:rPr>
              <a:t>MAXVALUE 9999999999999999999999999999</a:t>
            </a:r>
          </a:p>
          <a:p>
            <a:pPr eaLnBrk="1" hangingPunct="1">
              <a:buClrTx/>
              <a:buFontTx/>
              <a:buNone/>
              <a:defRPr/>
            </a:pPr>
            <a:r>
              <a:rPr lang="en-US" sz="1800" b="1" dirty="0">
                <a:solidFill>
                  <a:prstClr val="black"/>
                </a:solidFill>
                <a:latin typeface="Calibri"/>
                <a:ea typeface="+mn-ea"/>
                <a:cs typeface="Arial" charset="0"/>
              </a:rPr>
              <a:t>INCREMENT BY 1 START WITH 1,</a:t>
            </a:r>
          </a:p>
          <a:p>
            <a:pPr eaLnBrk="1" hangingPunct="1">
              <a:buClrTx/>
              <a:buFontTx/>
              <a:buNone/>
              <a:defRPr/>
            </a:pPr>
            <a:r>
              <a:rPr lang="en-US" sz="1800" b="1" dirty="0">
                <a:solidFill>
                  <a:prstClr val="black"/>
                </a:solidFill>
                <a:latin typeface="Calibri"/>
                <a:ea typeface="+mn-ea"/>
                <a:cs typeface="Arial" charset="0"/>
              </a:rPr>
              <a:t>NOMBRE_DEPTO VARCHAR2(30) NOT NULL,</a:t>
            </a:r>
          </a:p>
          <a:p>
            <a:pPr eaLnBrk="1" hangingPunct="1">
              <a:buClrTx/>
              <a:buFontTx/>
              <a:buNone/>
              <a:defRPr/>
            </a:pPr>
            <a:r>
              <a:rPr lang="en-US" sz="1800" b="1" dirty="0">
                <a:solidFill>
                  <a:prstClr val="black"/>
                </a:solidFill>
                <a:latin typeface="Calibri"/>
                <a:ea typeface="+mn-ea"/>
                <a:cs typeface="Arial" charset="0"/>
              </a:rPr>
              <a:t>TOTAL_EMPLEADOS NUMBER(4));</a:t>
            </a:r>
          </a:p>
          <a:p>
            <a:pPr eaLnBrk="1" hangingPunct="1">
              <a:buClrTx/>
              <a:buFontTx/>
              <a:buNone/>
              <a:defRPr/>
            </a:pPr>
            <a:r>
              <a:rPr lang="en-US" sz="1800" b="1" dirty="0">
                <a:solidFill>
                  <a:prstClr val="black"/>
                </a:solidFill>
                <a:latin typeface="Calibri"/>
                <a:ea typeface="+mn-ea"/>
                <a:cs typeface="Arial" charset="0"/>
              </a:rPr>
              <a:t>  </a:t>
            </a:r>
          </a:p>
          <a:p>
            <a:pPr eaLnBrk="1" hangingPunct="1">
              <a:buClrTx/>
              <a:buFontTx/>
              <a:buNone/>
              <a:defRPr/>
            </a:pPr>
            <a:r>
              <a:rPr lang="en-US" sz="1800" b="1" dirty="0">
                <a:solidFill>
                  <a:prstClr val="black"/>
                </a:solidFill>
                <a:latin typeface="Calibri"/>
                <a:ea typeface="+mn-ea"/>
                <a:cs typeface="Arial" charset="0"/>
              </a:rPr>
              <a:t>CREATE TABLE  TABLA_PRUEBA2</a:t>
            </a:r>
          </a:p>
          <a:p>
            <a:pPr eaLnBrk="1" hangingPunct="1">
              <a:buClrTx/>
              <a:buFontTx/>
              <a:buNone/>
              <a:defRPr/>
            </a:pPr>
            <a:r>
              <a:rPr lang="en-US" sz="1800" b="1" dirty="0">
                <a:solidFill>
                  <a:prstClr val="black"/>
                </a:solidFill>
                <a:latin typeface="Calibri"/>
                <a:ea typeface="+mn-ea"/>
                <a:cs typeface="Arial" charset="0"/>
              </a:rPr>
              <a:t>(ID NUMBER(10) GENERATED  ALWAYS AS IDENTITY MINVALUE 10 </a:t>
            </a:r>
          </a:p>
          <a:p>
            <a:pPr eaLnBrk="1" hangingPunct="1">
              <a:buClrTx/>
              <a:buFontTx/>
              <a:buNone/>
              <a:defRPr/>
            </a:pPr>
            <a:r>
              <a:rPr lang="en-US" sz="1800" b="1" dirty="0">
                <a:solidFill>
                  <a:prstClr val="black"/>
                </a:solidFill>
                <a:latin typeface="Calibri"/>
                <a:ea typeface="+mn-ea"/>
                <a:cs typeface="Arial" charset="0"/>
              </a:rPr>
              <a:t>MAXVALUE 9999999999999999999999999999</a:t>
            </a:r>
          </a:p>
          <a:p>
            <a:pPr eaLnBrk="1" hangingPunct="1">
              <a:buClrTx/>
              <a:buFontTx/>
              <a:buNone/>
              <a:defRPr/>
            </a:pPr>
            <a:r>
              <a:rPr lang="en-US" sz="1800" b="1" dirty="0">
                <a:solidFill>
                  <a:prstClr val="black"/>
                </a:solidFill>
                <a:latin typeface="Calibri"/>
                <a:ea typeface="+mn-ea"/>
                <a:cs typeface="Arial" charset="0"/>
              </a:rPr>
              <a:t>INCREMENT BY 10 START WITH 10,</a:t>
            </a:r>
          </a:p>
          <a:p>
            <a:pPr eaLnBrk="1" hangingPunct="1">
              <a:buClrTx/>
              <a:buFontTx/>
              <a:buNone/>
              <a:defRPr/>
            </a:pPr>
            <a:r>
              <a:rPr lang="en-US" sz="1800" b="1" dirty="0">
                <a:solidFill>
                  <a:prstClr val="black"/>
                </a:solidFill>
                <a:latin typeface="Calibri"/>
                <a:ea typeface="+mn-ea"/>
                <a:cs typeface="Arial" charset="0"/>
              </a:rPr>
              <a:t>NOMBRE_DEPTO VARCHAR2(30) NOT NULL,</a:t>
            </a:r>
          </a:p>
          <a:p>
            <a:pPr eaLnBrk="1" hangingPunct="1">
              <a:buClrTx/>
              <a:buFontTx/>
              <a:buNone/>
              <a:defRPr/>
            </a:pPr>
            <a:r>
              <a:rPr lang="en-US" sz="1800" b="1" dirty="0">
                <a:solidFill>
                  <a:prstClr val="black"/>
                </a:solidFill>
                <a:latin typeface="Calibri"/>
                <a:ea typeface="+mn-ea"/>
                <a:cs typeface="Arial" charset="0"/>
              </a:rPr>
              <a:t>TOTAL_EMPLEADOS NUMBER(4));</a:t>
            </a:r>
          </a:p>
          <a:p>
            <a:pPr eaLnBrk="1" hangingPunct="1">
              <a:buClrTx/>
              <a:buFontTx/>
              <a:buNone/>
              <a:defRPr/>
            </a:pPr>
            <a:endParaRPr lang="es-MX" sz="800" b="1" dirty="0">
              <a:solidFill>
                <a:prstClr val="black"/>
              </a:solidFill>
              <a:latin typeface="Arial" pitchFamily="34" charset="0"/>
              <a:ea typeface="+mn-ea"/>
            </a:endParaRPr>
          </a:p>
        </p:txBody>
      </p:sp>
      <p:sp>
        <p:nvSpPr>
          <p:cNvPr id="5" name="Google Shape;205;p25">
            <a:extLst>
              <a:ext uri="{FF2B5EF4-FFF2-40B4-BE49-F238E27FC236}">
                <a16:creationId xmlns:a16="http://schemas.microsoft.com/office/drawing/2014/main" xmlns="" id="{5339B11E-F537-47A1-A2BB-27DFA73EF7BD}"/>
              </a:ext>
            </a:extLst>
          </p:cNvPr>
          <p:cNvSpPr txBox="1"/>
          <p:nvPr/>
        </p:nvSpPr>
        <p:spPr>
          <a:xfrm>
            <a:off x="525391" y="3045695"/>
            <a:ext cx="369887" cy="42703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s-CL" sz="2400" b="1" i="0" u="none" strike="noStrike" cap="none" dirty="0">
                <a:solidFill>
                  <a:srgbClr val="C00000"/>
                </a:solidFill>
                <a:latin typeface="Calibri" panose="020F0502020204030204" pitchFamily="34" charset="0"/>
                <a:ea typeface="Arial Black"/>
                <a:cs typeface="Calibri" panose="020F0502020204030204" pitchFamily="34" charset="0"/>
                <a:sym typeface="Arial Black"/>
              </a:rPr>
              <a:t>1</a:t>
            </a:r>
            <a:endParaRPr sz="2400" b="1" i="0" u="none" strike="noStrike" cap="none" dirty="0">
              <a:solidFill>
                <a:srgbClr val="C00000"/>
              </a:solidFill>
              <a:latin typeface="Calibri" panose="020F0502020204030204" pitchFamily="34" charset="0"/>
              <a:ea typeface="Arial Black"/>
              <a:cs typeface="Calibri" panose="020F0502020204030204" pitchFamily="34" charset="0"/>
              <a:sym typeface="Arial Black"/>
            </a:endParaRPr>
          </a:p>
        </p:txBody>
      </p:sp>
    </p:spTree>
    <p:extLst>
      <p:ext uri="{BB962C8B-B14F-4D97-AF65-F5344CB8AC3E}">
        <p14:creationId xmlns:p14="http://schemas.microsoft.com/office/powerpoint/2010/main" val="25763783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ítulo 2">
            <a:extLst>
              <a:ext uri="{FF2B5EF4-FFF2-40B4-BE49-F238E27FC236}">
                <a16:creationId xmlns:a16="http://schemas.microsoft.com/office/drawing/2014/main" xmlns="" id="{D3E4C150-E622-4001-B5CD-5896A051E635}"/>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Agregando Múltiples Filas</a:t>
            </a:r>
            <a:br>
              <a:rPr lang="es-CL" sz="2800" b="1" dirty="0">
                <a:solidFill>
                  <a:prstClr val="white"/>
                </a:solidFill>
                <a:latin typeface="Calibri"/>
              </a:rPr>
            </a:br>
            <a:r>
              <a:rPr lang="es-CL" sz="2800" b="1" dirty="0">
                <a:solidFill>
                  <a:prstClr val="white"/>
                </a:solidFill>
                <a:latin typeface="Calibri"/>
              </a:rPr>
              <a:t>en diferentes Tablas</a:t>
            </a:r>
          </a:p>
        </p:txBody>
      </p:sp>
      <p:sp>
        <p:nvSpPr>
          <p:cNvPr id="11" name="Marcador de contenido 1">
            <a:extLst>
              <a:ext uri="{FF2B5EF4-FFF2-40B4-BE49-F238E27FC236}">
                <a16:creationId xmlns:a16="http://schemas.microsoft.com/office/drawing/2014/main" xmlns="" id="{907D983E-8381-4ADB-89A3-18401222D7DC}"/>
              </a:ext>
            </a:extLst>
          </p:cNvPr>
          <p:cNvSpPr txBox="1">
            <a:spLocks/>
          </p:cNvSpPr>
          <p:nvPr/>
        </p:nvSpPr>
        <p:spPr>
          <a:xfrm>
            <a:off x="590872" y="1271393"/>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0" indent="0">
              <a:buClrTx/>
              <a:buNone/>
              <a:defRPr/>
            </a:pPr>
            <a:r>
              <a:rPr lang="es-CL" dirty="0">
                <a:solidFill>
                  <a:sysClr val="windowText" lastClr="000000">
                    <a:lumMod val="75000"/>
                    <a:lumOff val="25000"/>
                  </a:sysClr>
                </a:solidFill>
                <a:latin typeface="Calibri"/>
              </a:rPr>
              <a:t>TAB</a:t>
            </a:r>
          </a:p>
        </p:txBody>
      </p:sp>
      <p:sp>
        <p:nvSpPr>
          <p:cNvPr id="15" name="Text Box 5">
            <a:extLst>
              <a:ext uri="{FF2B5EF4-FFF2-40B4-BE49-F238E27FC236}">
                <a16:creationId xmlns:a16="http://schemas.microsoft.com/office/drawing/2014/main" xmlns="" id="{0F144172-FC7C-4E2A-BC7D-A753CB15D5E9}"/>
              </a:ext>
            </a:extLst>
          </p:cNvPr>
          <p:cNvSpPr txBox="1">
            <a:spLocks noChangeArrowheads="1"/>
          </p:cNvSpPr>
          <p:nvPr/>
        </p:nvSpPr>
        <p:spPr bwMode="auto">
          <a:xfrm>
            <a:off x="590873" y="1202576"/>
            <a:ext cx="8084886" cy="3108543"/>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800" b="1" dirty="0">
                <a:solidFill>
                  <a:prstClr val="black"/>
                </a:solidFill>
                <a:latin typeface="Calibri"/>
                <a:ea typeface="+mn-ea"/>
                <a:cs typeface="Arial" charset="0"/>
              </a:rPr>
              <a:t>INSERT ALL </a:t>
            </a:r>
          </a:p>
          <a:p>
            <a:pPr eaLnBrk="1" hangingPunct="1">
              <a:buClrTx/>
              <a:buFontTx/>
              <a:buNone/>
              <a:defRPr/>
            </a:pPr>
            <a:r>
              <a:rPr lang="en-US" sz="1800" b="1" dirty="0">
                <a:solidFill>
                  <a:prstClr val="black"/>
                </a:solidFill>
                <a:latin typeface="Calibri"/>
                <a:ea typeface="+mn-ea"/>
                <a:cs typeface="Arial" charset="0"/>
              </a:rPr>
              <a:t>  INTO TABLA_PRUEBA1(NOMBRE_DEPTO,TOTAL_EMPLEADOS)              	VALUES(</a:t>
            </a:r>
            <a:r>
              <a:rPr lang="en-US" sz="1800" b="1" dirty="0" err="1">
                <a:solidFill>
                  <a:srgbClr val="C00000"/>
                </a:solidFill>
                <a:latin typeface="Calibri"/>
                <a:ea typeface="+mn-ea"/>
                <a:cs typeface="Arial" charset="0"/>
              </a:rPr>
              <a:t>department_name</a:t>
            </a:r>
            <a:r>
              <a:rPr lang="en-US" sz="1800" b="1" dirty="0" err="1">
                <a:solidFill>
                  <a:prstClr val="black"/>
                </a:solidFill>
                <a:latin typeface="Calibri"/>
                <a:ea typeface="+mn-ea"/>
                <a:cs typeface="Arial" charset="0"/>
              </a:rPr>
              <a:t>,</a:t>
            </a:r>
            <a:r>
              <a:rPr lang="en-US" sz="1800" b="1" dirty="0" err="1">
                <a:solidFill>
                  <a:srgbClr val="C00000"/>
                </a:solidFill>
                <a:latin typeface="Calibri"/>
                <a:ea typeface="+mn-ea"/>
                <a:cs typeface="Arial" charset="0"/>
              </a:rPr>
              <a:t>total_emp</a:t>
            </a:r>
            <a:r>
              <a:rPr lang="en-US" sz="1800" b="1" dirty="0">
                <a:solidFill>
                  <a:prstClr val="black"/>
                </a:solidFill>
                <a:latin typeface="Calibri"/>
                <a:ea typeface="+mn-ea"/>
                <a:cs typeface="Arial" charset="0"/>
              </a:rPr>
              <a:t>)</a:t>
            </a:r>
          </a:p>
          <a:p>
            <a:pPr eaLnBrk="1" hangingPunct="1">
              <a:buClrTx/>
              <a:buFontTx/>
              <a:buNone/>
              <a:defRPr/>
            </a:pPr>
            <a:r>
              <a:rPr lang="en-US" sz="1800" b="1" dirty="0">
                <a:solidFill>
                  <a:prstClr val="black"/>
                </a:solidFill>
                <a:latin typeface="Calibri"/>
                <a:ea typeface="+mn-ea"/>
                <a:cs typeface="Arial" charset="0"/>
              </a:rPr>
              <a:t>  INTO TABLA_PRUEBA2(NOMBRE_DEPTO,TOTAL_EMPLEADOS) 	VALUES(</a:t>
            </a:r>
            <a:r>
              <a:rPr lang="en-US" sz="1800" b="1" dirty="0" err="1">
                <a:solidFill>
                  <a:srgbClr val="C00000"/>
                </a:solidFill>
                <a:latin typeface="Calibri"/>
                <a:ea typeface="+mn-ea"/>
                <a:cs typeface="Arial" charset="0"/>
              </a:rPr>
              <a:t>department_name</a:t>
            </a:r>
            <a:r>
              <a:rPr lang="en-US" sz="1800" b="1" dirty="0" err="1">
                <a:solidFill>
                  <a:prstClr val="black"/>
                </a:solidFill>
                <a:latin typeface="Calibri"/>
                <a:ea typeface="+mn-ea"/>
                <a:cs typeface="Arial" charset="0"/>
              </a:rPr>
              <a:t>,</a:t>
            </a:r>
            <a:r>
              <a:rPr lang="en-US" sz="1800" b="1" dirty="0" err="1">
                <a:solidFill>
                  <a:srgbClr val="C00000"/>
                </a:solidFill>
                <a:latin typeface="Calibri"/>
                <a:ea typeface="+mn-ea"/>
                <a:cs typeface="Arial" charset="0"/>
              </a:rPr>
              <a:t>total_emp</a:t>
            </a:r>
            <a:r>
              <a:rPr lang="en-US" sz="1800" b="1" dirty="0">
                <a:solidFill>
                  <a:prstClr val="black"/>
                </a:solidFill>
                <a:latin typeface="Calibri"/>
                <a:ea typeface="+mn-ea"/>
                <a:cs typeface="Arial" charset="0"/>
              </a:rPr>
              <a:t>)</a:t>
            </a:r>
          </a:p>
          <a:p>
            <a:pPr eaLnBrk="1" hangingPunct="1">
              <a:buClrTx/>
              <a:buFontTx/>
              <a:buNone/>
              <a:defRPr/>
            </a:pPr>
            <a:r>
              <a:rPr lang="en-US" sz="1800" b="1" dirty="0">
                <a:solidFill>
                  <a:prstClr val="black"/>
                </a:solidFill>
                <a:latin typeface="Calibri"/>
                <a:ea typeface="+mn-ea"/>
                <a:cs typeface="Arial" charset="0"/>
              </a:rPr>
              <a:t>SELECT </a:t>
            </a:r>
            <a:r>
              <a:rPr lang="en-US" sz="1800" b="1" dirty="0" err="1">
                <a:solidFill>
                  <a:prstClr val="black"/>
                </a:solidFill>
                <a:latin typeface="Calibri"/>
                <a:ea typeface="+mn-ea"/>
                <a:cs typeface="Arial" charset="0"/>
              </a:rPr>
              <a:t>d.</a:t>
            </a:r>
            <a:r>
              <a:rPr lang="en-US" sz="1800" b="1" dirty="0" err="1">
                <a:solidFill>
                  <a:srgbClr val="C00000"/>
                </a:solidFill>
                <a:latin typeface="Calibri"/>
                <a:ea typeface="+mn-ea"/>
                <a:cs typeface="Arial" charset="0"/>
              </a:rPr>
              <a:t>department_name</a:t>
            </a:r>
            <a:r>
              <a:rPr lang="en-US" sz="1800" b="1" dirty="0">
                <a:solidFill>
                  <a:prstClr val="black"/>
                </a:solidFill>
                <a:latin typeface="Calibri"/>
                <a:ea typeface="+mn-ea"/>
                <a:cs typeface="Arial" charset="0"/>
              </a:rPr>
              <a:t>, COUNT(</a:t>
            </a:r>
            <a:r>
              <a:rPr lang="en-US" sz="1800" b="1" dirty="0" err="1">
                <a:solidFill>
                  <a:prstClr val="black"/>
                </a:solidFill>
                <a:latin typeface="Calibri"/>
                <a:ea typeface="+mn-ea"/>
                <a:cs typeface="Arial" charset="0"/>
              </a:rPr>
              <a:t>e.employee_id</a:t>
            </a:r>
            <a:r>
              <a:rPr lang="en-US" sz="1800" b="1" dirty="0">
                <a:solidFill>
                  <a:prstClr val="black"/>
                </a:solidFill>
                <a:latin typeface="Calibri"/>
                <a:ea typeface="+mn-ea"/>
                <a:cs typeface="Arial" charset="0"/>
              </a:rPr>
              <a:t>) </a:t>
            </a:r>
            <a:r>
              <a:rPr lang="en-US" sz="1800" b="1" dirty="0" err="1">
                <a:solidFill>
                  <a:srgbClr val="C00000"/>
                </a:solidFill>
                <a:latin typeface="Calibri"/>
                <a:ea typeface="+mn-ea"/>
                <a:cs typeface="Arial" charset="0"/>
              </a:rPr>
              <a:t>total_emp</a:t>
            </a:r>
            <a:endParaRPr lang="en-US" sz="1800" b="1" dirty="0">
              <a:solidFill>
                <a:srgbClr val="C00000"/>
              </a:solidFill>
              <a:latin typeface="Calibri"/>
              <a:ea typeface="+mn-ea"/>
              <a:cs typeface="Arial" charset="0"/>
            </a:endParaRPr>
          </a:p>
          <a:p>
            <a:pPr eaLnBrk="1" hangingPunct="1">
              <a:buClrTx/>
              <a:buFontTx/>
              <a:buNone/>
              <a:defRPr/>
            </a:pPr>
            <a:r>
              <a:rPr lang="en-US" sz="1800" b="1" dirty="0">
                <a:solidFill>
                  <a:prstClr val="black"/>
                </a:solidFill>
                <a:latin typeface="Calibri"/>
                <a:ea typeface="+mn-ea"/>
                <a:cs typeface="Arial" charset="0"/>
              </a:rPr>
              <a:t>FROM departments d LEFT OUTER JOIN employees e</a:t>
            </a:r>
          </a:p>
          <a:p>
            <a:pPr eaLnBrk="1" hangingPunct="1">
              <a:buClrTx/>
              <a:buFontTx/>
              <a:buNone/>
              <a:defRPr/>
            </a:pPr>
            <a:r>
              <a:rPr lang="en-US" sz="1800" b="1" dirty="0">
                <a:solidFill>
                  <a:prstClr val="black"/>
                </a:solidFill>
                <a:latin typeface="Calibri"/>
                <a:ea typeface="+mn-ea"/>
                <a:cs typeface="Arial" charset="0"/>
              </a:rPr>
              <a:t>ON </a:t>
            </a:r>
            <a:r>
              <a:rPr lang="en-US" sz="1800" b="1" dirty="0" err="1">
                <a:solidFill>
                  <a:prstClr val="black"/>
                </a:solidFill>
                <a:latin typeface="Calibri"/>
                <a:ea typeface="+mn-ea"/>
                <a:cs typeface="Arial" charset="0"/>
              </a:rPr>
              <a:t>d.department_id</a:t>
            </a:r>
            <a:r>
              <a:rPr lang="en-US" sz="1800" b="1" dirty="0">
                <a:solidFill>
                  <a:prstClr val="black"/>
                </a:solidFill>
                <a:latin typeface="Calibri"/>
                <a:ea typeface="+mn-ea"/>
                <a:cs typeface="Arial" charset="0"/>
              </a:rPr>
              <a:t>=</a:t>
            </a:r>
            <a:r>
              <a:rPr lang="en-US" sz="1800" b="1" dirty="0" err="1">
                <a:solidFill>
                  <a:prstClr val="black"/>
                </a:solidFill>
                <a:latin typeface="Calibri"/>
                <a:ea typeface="+mn-ea"/>
                <a:cs typeface="Arial" charset="0"/>
              </a:rPr>
              <a:t>e.department_id</a:t>
            </a:r>
            <a:endParaRPr lang="en-US" sz="1800" b="1" dirty="0">
              <a:solidFill>
                <a:prstClr val="black"/>
              </a:solidFill>
              <a:latin typeface="Calibri"/>
              <a:ea typeface="+mn-ea"/>
              <a:cs typeface="Arial" charset="0"/>
            </a:endParaRPr>
          </a:p>
          <a:p>
            <a:pPr eaLnBrk="1" hangingPunct="1">
              <a:buClrTx/>
              <a:buFontTx/>
              <a:buNone/>
              <a:defRPr/>
            </a:pPr>
            <a:r>
              <a:rPr lang="en-US" sz="1800" b="1" dirty="0">
                <a:solidFill>
                  <a:prstClr val="black"/>
                </a:solidFill>
                <a:latin typeface="Calibri"/>
                <a:ea typeface="+mn-ea"/>
                <a:cs typeface="Arial" charset="0"/>
              </a:rPr>
              <a:t>GROUP BY </a:t>
            </a:r>
            <a:r>
              <a:rPr lang="en-US" sz="1800" b="1" dirty="0" err="1">
                <a:solidFill>
                  <a:prstClr val="black"/>
                </a:solidFill>
                <a:latin typeface="Calibri"/>
                <a:ea typeface="+mn-ea"/>
                <a:cs typeface="Arial" charset="0"/>
              </a:rPr>
              <a:t>d.department_name</a:t>
            </a:r>
            <a:endParaRPr lang="en-US" sz="1800" b="1" dirty="0">
              <a:solidFill>
                <a:prstClr val="black"/>
              </a:solidFill>
              <a:latin typeface="Calibri"/>
              <a:ea typeface="+mn-ea"/>
              <a:cs typeface="Arial" charset="0"/>
            </a:endParaRPr>
          </a:p>
          <a:p>
            <a:pPr eaLnBrk="1" hangingPunct="1">
              <a:buClrTx/>
              <a:buFontTx/>
              <a:buNone/>
              <a:defRPr/>
            </a:pPr>
            <a:r>
              <a:rPr lang="en-US" sz="1800" b="1" dirty="0">
                <a:solidFill>
                  <a:prstClr val="black"/>
                </a:solidFill>
                <a:latin typeface="Calibri"/>
                <a:ea typeface="+mn-ea"/>
                <a:cs typeface="Arial" charset="0"/>
              </a:rPr>
              <a:t>ORDER BY </a:t>
            </a:r>
            <a:r>
              <a:rPr lang="en-US" sz="1800" b="1" dirty="0" err="1">
                <a:solidFill>
                  <a:prstClr val="black"/>
                </a:solidFill>
                <a:latin typeface="Calibri"/>
                <a:ea typeface="+mn-ea"/>
                <a:cs typeface="Arial" charset="0"/>
              </a:rPr>
              <a:t>d.department_name</a:t>
            </a:r>
            <a:r>
              <a:rPr lang="en-US" sz="18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sp>
        <p:nvSpPr>
          <p:cNvPr id="6" name="Google Shape;205;p25">
            <a:extLst>
              <a:ext uri="{FF2B5EF4-FFF2-40B4-BE49-F238E27FC236}">
                <a16:creationId xmlns:a16="http://schemas.microsoft.com/office/drawing/2014/main" xmlns="" id="{E42B6DDA-CD9A-4B02-B20A-509C85E5724E}"/>
              </a:ext>
            </a:extLst>
          </p:cNvPr>
          <p:cNvSpPr txBox="1"/>
          <p:nvPr/>
        </p:nvSpPr>
        <p:spPr>
          <a:xfrm>
            <a:off x="182491" y="2321795"/>
            <a:ext cx="369887" cy="42703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s-CL" sz="2400" b="1" i="0" u="none" strike="noStrike" cap="none" dirty="0">
                <a:solidFill>
                  <a:srgbClr val="C00000"/>
                </a:solidFill>
                <a:latin typeface="Calibri" panose="020F0502020204030204" pitchFamily="34" charset="0"/>
                <a:ea typeface="Arial Black"/>
                <a:cs typeface="Calibri" panose="020F0502020204030204" pitchFamily="34" charset="0"/>
                <a:sym typeface="Arial Black"/>
              </a:rPr>
              <a:t>2</a:t>
            </a:r>
            <a:endParaRPr sz="2400" b="1" i="0" u="none" strike="noStrike" cap="none" dirty="0">
              <a:solidFill>
                <a:srgbClr val="C00000"/>
              </a:solidFill>
              <a:latin typeface="Calibri" panose="020F0502020204030204" pitchFamily="34" charset="0"/>
              <a:ea typeface="Arial Black"/>
              <a:cs typeface="Calibri" panose="020F0502020204030204" pitchFamily="34" charset="0"/>
              <a:sym typeface="Arial Black"/>
            </a:endParaRPr>
          </a:p>
        </p:txBody>
      </p:sp>
      <p:pic>
        <p:nvPicPr>
          <p:cNvPr id="9" name="Imagen 8" descr="Una captura de pantalla de una computadora&#10;&#10;Descripción generada automáticamente">
            <a:extLst>
              <a:ext uri="{FF2B5EF4-FFF2-40B4-BE49-F238E27FC236}">
                <a16:creationId xmlns:a16="http://schemas.microsoft.com/office/drawing/2014/main" xmlns="" id="{114CDA42-E56E-4DB6-8749-92D479BB195D}"/>
              </a:ext>
            </a:extLst>
          </p:cNvPr>
          <p:cNvPicPr>
            <a:picLocks noChangeAspect="1"/>
          </p:cNvPicPr>
          <p:nvPr/>
        </p:nvPicPr>
        <p:blipFill>
          <a:blip r:embed="rId3"/>
          <a:stretch>
            <a:fillRect/>
          </a:stretch>
        </p:blipFill>
        <p:spPr>
          <a:xfrm>
            <a:off x="1835443" y="4351320"/>
            <a:ext cx="5277553" cy="2487630"/>
          </a:xfrm>
          <a:prstGeom prst="rect">
            <a:avLst/>
          </a:prstGeom>
        </p:spPr>
      </p:pic>
      <p:sp>
        <p:nvSpPr>
          <p:cNvPr id="4" name="CuadroTexto 3">
            <a:extLst>
              <a:ext uri="{FF2B5EF4-FFF2-40B4-BE49-F238E27FC236}">
                <a16:creationId xmlns:a16="http://schemas.microsoft.com/office/drawing/2014/main" xmlns="" id="{509B1FED-5EAF-4BDF-83AC-73EA68AF8608}"/>
              </a:ext>
            </a:extLst>
          </p:cNvPr>
          <p:cNvSpPr txBox="1"/>
          <p:nvPr/>
        </p:nvSpPr>
        <p:spPr>
          <a:xfrm>
            <a:off x="438473" y="5372100"/>
            <a:ext cx="914400" cy="914400"/>
          </a:xfrm>
          <a:prstGeom prst="rect">
            <a:avLst/>
          </a:prstGeom>
          <a:noFill/>
          <a:ln>
            <a:noFill/>
          </a:ln>
        </p:spPr>
        <p:txBody>
          <a:bodyPr spcFirstLastPara="1" wrap="none" lIns="91425" tIns="45700" rIns="91425" bIns="45700" rtlCol="0" anchor="t" anchorCtr="0">
            <a:noAutofit/>
          </a:bodyPr>
          <a:lstStyle/>
          <a:p>
            <a:r>
              <a:rPr lang="en-US" b="1" dirty="0">
                <a:solidFill>
                  <a:prstClr val="black"/>
                </a:solidFill>
                <a:latin typeface="Calibri"/>
                <a:cs typeface="Arial" charset="0"/>
              </a:rPr>
              <a:t>TABLA_PRUEBA1</a:t>
            </a:r>
            <a:endParaRPr lang="es-CL" dirty="0"/>
          </a:p>
        </p:txBody>
      </p:sp>
      <p:sp>
        <p:nvSpPr>
          <p:cNvPr id="12" name="CuadroTexto 11">
            <a:extLst>
              <a:ext uri="{FF2B5EF4-FFF2-40B4-BE49-F238E27FC236}">
                <a16:creationId xmlns:a16="http://schemas.microsoft.com/office/drawing/2014/main" xmlns="" id="{30106FCF-AFDE-47C0-834C-DC9DB16AB6CE}"/>
              </a:ext>
            </a:extLst>
          </p:cNvPr>
          <p:cNvSpPr txBox="1"/>
          <p:nvPr/>
        </p:nvSpPr>
        <p:spPr>
          <a:xfrm>
            <a:off x="7067873" y="5372100"/>
            <a:ext cx="914400" cy="914400"/>
          </a:xfrm>
          <a:prstGeom prst="rect">
            <a:avLst/>
          </a:prstGeom>
          <a:noFill/>
          <a:ln>
            <a:noFill/>
          </a:ln>
        </p:spPr>
        <p:txBody>
          <a:bodyPr spcFirstLastPara="1" wrap="none" lIns="91425" tIns="45700" rIns="91425" bIns="45700" rtlCol="0" anchor="t" anchorCtr="0">
            <a:noAutofit/>
          </a:bodyPr>
          <a:lstStyle/>
          <a:p>
            <a:r>
              <a:rPr lang="en-US" b="1" dirty="0">
                <a:solidFill>
                  <a:prstClr val="black"/>
                </a:solidFill>
                <a:latin typeface="Calibri"/>
                <a:cs typeface="Arial" charset="0"/>
              </a:rPr>
              <a:t>TABLA_PRUEBA2</a:t>
            </a:r>
            <a:endParaRPr lang="es-CL" dirty="0"/>
          </a:p>
        </p:txBody>
      </p:sp>
    </p:spTree>
    <p:extLst>
      <p:ext uri="{BB962C8B-B14F-4D97-AF65-F5344CB8AC3E}">
        <p14:creationId xmlns:p14="http://schemas.microsoft.com/office/powerpoint/2010/main" val="1317358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a 6">
            <a:extLst>
              <a:ext uri="{FF2B5EF4-FFF2-40B4-BE49-F238E27FC236}">
                <a16:creationId xmlns:a16="http://schemas.microsoft.com/office/drawing/2014/main" xmlns="" id="{FB9E9EC4-1442-454F-96A7-8DBD75B3E084}"/>
              </a:ext>
            </a:extLst>
          </p:cNvPr>
          <p:cNvGraphicFramePr>
            <a:graphicFrameLocks noGrp="1"/>
          </p:cNvGraphicFramePr>
          <p:nvPr/>
        </p:nvGraphicFramePr>
        <p:xfrm>
          <a:off x="428622" y="1668467"/>
          <a:ext cx="8315325" cy="3939090"/>
        </p:xfrm>
        <a:graphic>
          <a:graphicData uri="http://schemas.openxmlformats.org/drawingml/2006/table">
            <a:tbl>
              <a:tblPr firstRow="1" bandRow="1">
                <a:tableStyleId>{073A0DAA-6AF3-43AB-8588-CEC1D06C72B9}</a:tableStyleId>
              </a:tblPr>
              <a:tblGrid>
                <a:gridCol w="1457328">
                  <a:extLst>
                    <a:ext uri="{9D8B030D-6E8A-4147-A177-3AD203B41FA5}">
                      <a16:colId xmlns:a16="http://schemas.microsoft.com/office/drawing/2014/main" xmlns="" val="447460705"/>
                    </a:ext>
                  </a:extLst>
                </a:gridCol>
                <a:gridCol w="2928935">
                  <a:extLst>
                    <a:ext uri="{9D8B030D-6E8A-4147-A177-3AD203B41FA5}">
                      <a16:colId xmlns:a16="http://schemas.microsoft.com/office/drawing/2014/main" xmlns="" val="745656918"/>
                    </a:ext>
                  </a:extLst>
                </a:gridCol>
                <a:gridCol w="3929062">
                  <a:extLst>
                    <a:ext uri="{9D8B030D-6E8A-4147-A177-3AD203B41FA5}">
                      <a16:colId xmlns:a16="http://schemas.microsoft.com/office/drawing/2014/main" xmlns="" val="4006272735"/>
                    </a:ext>
                  </a:extLst>
                </a:gridCol>
              </a:tblGrid>
              <a:tr h="1205362">
                <a:tc>
                  <a:txBody>
                    <a:bodyPr/>
                    <a:lstStyle/>
                    <a:p>
                      <a:pPr algn="ctr"/>
                      <a:r>
                        <a:rPr kumimoji="0" lang="es-ES_tradnl" sz="1800" b="1" i="0" u="none" strike="noStrike" kern="0" cap="none" spc="0" normalizeH="0" baseline="0" noProof="0" dirty="0">
                          <a:ln>
                            <a:noFill/>
                          </a:ln>
                          <a:solidFill>
                            <a:srgbClr val="FFFFFF"/>
                          </a:solidFill>
                          <a:effectLst/>
                          <a:uLnTx/>
                          <a:uFillTx/>
                          <a:latin typeface="Calibri" panose="020F0502020204030204" pitchFamily="34" charset="0"/>
                          <a:ea typeface="Roboto" panose="02000000000000000000" pitchFamily="2" charset="0"/>
                          <a:cs typeface="Calibri" panose="020F0502020204030204" pitchFamily="34" charset="0"/>
                          <a:sym typeface="Arial"/>
                        </a:rPr>
                        <a:t>Experiencia</a:t>
                      </a:r>
                      <a:endParaRPr lang="es-CL" dirty="0"/>
                    </a:p>
                  </a:txBody>
                  <a:tcPr anchor="ctr"/>
                </a:tc>
                <a:tc>
                  <a:txBody>
                    <a:bodyPr/>
                    <a:lstStyle/>
                    <a:p>
                      <a:pPr algn="ctr"/>
                      <a:r>
                        <a:rPr kumimoji="0" lang="es-ES_tradnl" sz="1800" b="1" i="0" u="none" strike="noStrike" kern="0" cap="none" spc="0" normalizeH="0" baseline="0" noProof="0" dirty="0">
                          <a:ln>
                            <a:noFill/>
                          </a:ln>
                          <a:solidFill>
                            <a:srgbClr val="FFFFFF"/>
                          </a:solidFill>
                          <a:effectLst/>
                          <a:uLnTx/>
                          <a:uFillTx/>
                          <a:latin typeface="Calibri" panose="020F0502020204030204" pitchFamily="34" charset="0"/>
                          <a:ea typeface="Roboto" panose="02000000000000000000" pitchFamily="2" charset="0"/>
                          <a:cs typeface="Calibri" panose="020F0502020204030204" pitchFamily="34" charset="0"/>
                          <a:sym typeface="Arial"/>
                        </a:rPr>
                        <a:t>Nombre</a:t>
                      </a:r>
                      <a:endParaRPr lang="es-CL" dirty="0"/>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CL" sz="1800" b="1" i="0" u="none" strike="noStrike" kern="0" cap="none" spc="0" normalizeH="0" baseline="0" noProof="0" dirty="0">
                          <a:ln>
                            <a:noFill/>
                          </a:ln>
                          <a:solidFill>
                            <a:srgbClr val="FFFFFF"/>
                          </a:solidFill>
                          <a:effectLst/>
                          <a:uLnTx/>
                          <a:uFillTx/>
                          <a:latin typeface="Calibri" panose="020F0502020204030204" pitchFamily="34" charset="0"/>
                          <a:ea typeface="Roboto" panose="02000000000000000000" pitchFamily="2" charset="0"/>
                          <a:cs typeface="Calibri" panose="020F0502020204030204" pitchFamily="34" charset="0"/>
                          <a:sym typeface="Arial"/>
                        </a:rPr>
                        <a:t>Unidad de Competencia Especialidad – Nivel de la Competencia de Empleabilidad</a:t>
                      </a:r>
                      <a:endParaRPr lang="es-CL" dirty="0"/>
                    </a:p>
                  </a:txBody>
                  <a:tcPr anchor="ctr"/>
                </a:tc>
                <a:extLst>
                  <a:ext uri="{0D108BD9-81ED-4DB2-BD59-A6C34878D82A}">
                    <a16:rowId xmlns:a16="http://schemas.microsoft.com/office/drawing/2014/main" xmlns="" val="1379131601"/>
                  </a:ext>
                </a:extLst>
              </a:tr>
              <a:tr h="722048">
                <a:tc row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_tradnl" sz="1800" b="0" i="0" u="none" strike="noStrike" kern="0" cap="none" spc="0" normalizeH="0" baseline="0" noProof="0" dirty="0" err="1">
                          <a:ln>
                            <a:noFill/>
                          </a:ln>
                          <a:solidFill>
                            <a:srgbClr val="172740"/>
                          </a:solidFill>
                          <a:effectLst/>
                          <a:uLnTx/>
                          <a:uFillTx/>
                          <a:latin typeface="Calibri" panose="020F0502020204030204" pitchFamily="34" charset="0"/>
                          <a:ea typeface="Roboto" panose="02000000000000000000" pitchFamily="2" charset="0"/>
                          <a:cs typeface="Calibri" panose="020F0502020204030204" pitchFamily="34" charset="0"/>
                          <a:sym typeface="Arial"/>
                        </a:rPr>
                        <a:t>Nº</a:t>
                      </a:r>
                      <a:r>
                        <a:rPr kumimoji="0" lang="es-ES_tradnl" sz="1800" b="0" i="0" u="none" strike="noStrike" kern="0" cap="none" spc="0" normalizeH="0" baseline="0" noProof="0" dirty="0">
                          <a:ln>
                            <a:noFill/>
                          </a:ln>
                          <a:solidFill>
                            <a:srgbClr val="172740"/>
                          </a:solidFill>
                          <a:effectLst/>
                          <a:uLnTx/>
                          <a:uFillTx/>
                          <a:latin typeface="Calibri" panose="020F0502020204030204" pitchFamily="34" charset="0"/>
                          <a:ea typeface="Roboto" panose="02000000000000000000" pitchFamily="2" charset="0"/>
                          <a:cs typeface="Calibri" panose="020F0502020204030204" pitchFamily="34" charset="0"/>
                          <a:sym typeface="Arial"/>
                        </a:rPr>
                        <a:t> 2</a:t>
                      </a:r>
                    </a:p>
                    <a:p>
                      <a:endParaRPr lang="es-CL" dirty="0"/>
                    </a:p>
                  </a:txBody>
                  <a:tcPr anchor="ctr"/>
                </a:tc>
                <a:tc rowSpan="2">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s-CL" sz="1800" b="0" i="0" u="none" strike="noStrike" kern="0" cap="none" spc="0" normalizeH="0" baseline="0" noProof="0" dirty="0">
                          <a:ln>
                            <a:noFill/>
                          </a:ln>
                          <a:solidFill>
                            <a:srgbClr val="172740"/>
                          </a:solidFill>
                          <a:effectLst/>
                          <a:uLnTx/>
                          <a:uFillTx/>
                          <a:latin typeface="Calibri" panose="020F0502020204030204" pitchFamily="34" charset="0"/>
                          <a:ea typeface="Roboto" panose="02000000000000000000" pitchFamily="2" charset="0"/>
                          <a:cs typeface="Calibri" panose="020F0502020204030204" pitchFamily="34" charset="0"/>
                          <a:sym typeface="Arial"/>
                        </a:rPr>
                        <a:t>Construyendo sentencias complejas  de recuperación  y manipulación de datos</a:t>
                      </a:r>
                      <a:endParaRPr lang="es-CL" dirty="0"/>
                    </a:p>
                  </a:txBody>
                  <a:tcPr anchor="ct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s-CL" sz="1800" b="0" i="0" u="none" strike="noStrike" kern="0" cap="none" spc="0" normalizeH="0" baseline="0" noProof="0" dirty="0">
                          <a:ln>
                            <a:noFill/>
                          </a:ln>
                          <a:solidFill>
                            <a:srgbClr val="172740"/>
                          </a:solidFill>
                          <a:effectLst/>
                          <a:uLnTx/>
                          <a:uFillTx/>
                          <a:latin typeface="Calibri" panose="020F0502020204030204" pitchFamily="34" charset="0"/>
                          <a:ea typeface="+mn-ea"/>
                          <a:cs typeface="Calibri" panose="020F0502020204030204" pitchFamily="34" charset="0"/>
                          <a:sym typeface="Arial"/>
                        </a:rPr>
                        <a:t>Desarrolla operaciones sobre la base de datos que permitan la obtención, actualización, inserción y eliminación de información estableciendo una conexión con una base de datos para cumplir con los requerimientos de la organización.</a:t>
                      </a:r>
                      <a:endParaRPr lang="es-CL" dirty="0"/>
                    </a:p>
                  </a:txBody>
                  <a:tcPr anchor="ctr"/>
                </a:tc>
                <a:extLst>
                  <a:ext uri="{0D108BD9-81ED-4DB2-BD59-A6C34878D82A}">
                    <a16:rowId xmlns:a16="http://schemas.microsoft.com/office/drawing/2014/main" xmlns="" val="3941631869"/>
                  </a:ext>
                </a:extLst>
              </a:tr>
              <a:tr h="722048">
                <a:tc vMerge="1">
                  <a:txBody>
                    <a:bodyPr/>
                    <a:lstStyle/>
                    <a:p>
                      <a:endParaRPr lang="es-CL" dirty="0"/>
                    </a:p>
                  </a:txBody>
                  <a:tcPr anchor="ctr"/>
                </a:tc>
                <a:tc vMerge="1">
                  <a:txBody>
                    <a:bodyPr/>
                    <a:lstStyle/>
                    <a:p>
                      <a:endParaRPr lang="es-CL" dirty="0"/>
                    </a:p>
                  </a:txBody>
                  <a:tcPr anchor="ct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s-MX" sz="1800" dirty="0">
                          <a:effectLst/>
                          <a:latin typeface="Calibri" panose="020F0502020204030204" pitchFamily="34" charset="0"/>
                          <a:ea typeface="Calibri" panose="020F0502020204030204" pitchFamily="34" charset="0"/>
                        </a:rPr>
                        <a:t>Resolución de Problemas (N1)</a:t>
                      </a:r>
                      <a:endParaRPr lang="es-CL" sz="1800" dirty="0"/>
                    </a:p>
                  </a:txBody>
                  <a:tcPr anchor="ctr"/>
                </a:tc>
                <a:extLst>
                  <a:ext uri="{0D108BD9-81ED-4DB2-BD59-A6C34878D82A}">
                    <a16:rowId xmlns:a16="http://schemas.microsoft.com/office/drawing/2014/main" xmlns="" val="2871679439"/>
                  </a:ext>
                </a:extLst>
              </a:tr>
            </a:tbl>
          </a:graphicData>
        </a:graphic>
      </p:graphicFrame>
      <p:sp>
        <p:nvSpPr>
          <p:cNvPr id="11" name="Título 1">
            <a:extLst>
              <a:ext uri="{FF2B5EF4-FFF2-40B4-BE49-F238E27FC236}">
                <a16:creationId xmlns:a16="http://schemas.microsoft.com/office/drawing/2014/main" xmlns="" id="{7573328E-BCD9-4056-AEDD-0C97FCE1A1DC}"/>
              </a:ext>
            </a:extLst>
          </p:cNvPr>
          <p:cNvSpPr>
            <a:spLocks noGrp="1"/>
          </p:cNvSpPr>
          <p:nvPr>
            <p:ph type="title"/>
          </p:nvPr>
        </p:nvSpPr>
        <p:spPr>
          <a:xfrm>
            <a:off x="1606532" y="229658"/>
            <a:ext cx="4594244" cy="813000"/>
          </a:xfrm>
        </p:spPr>
        <p:txBody>
          <a:bodyPr/>
          <a:lstStyle/>
          <a:p>
            <a:r>
              <a:rPr lang="es-ES_tradnl" b="1" dirty="0"/>
              <a:t>Experiencia de Aprendizaje</a:t>
            </a:r>
            <a:br>
              <a:rPr lang="es-ES_tradnl" b="1" dirty="0"/>
            </a:br>
            <a:r>
              <a:rPr lang="es-ES_tradnl" b="1" dirty="0"/>
              <a:t>y Competencia Asociada</a:t>
            </a:r>
          </a:p>
        </p:txBody>
      </p:sp>
    </p:spTree>
    <p:extLst>
      <p:ext uri="{BB962C8B-B14F-4D97-AF65-F5344CB8AC3E}">
        <p14:creationId xmlns:p14="http://schemas.microsoft.com/office/powerpoint/2010/main" val="42123066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ítulo 2">
            <a:extLst>
              <a:ext uri="{FF2B5EF4-FFF2-40B4-BE49-F238E27FC236}">
                <a16:creationId xmlns:a16="http://schemas.microsoft.com/office/drawing/2014/main" xmlns="" id="{D3E4C150-E622-4001-B5CD-5896A051E635}"/>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Agregando Múltiples Filas</a:t>
            </a:r>
            <a:br>
              <a:rPr lang="es-CL" sz="2800" b="1" dirty="0">
                <a:solidFill>
                  <a:prstClr val="white"/>
                </a:solidFill>
                <a:latin typeface="Calibri"/>
              </a:rPr>
            </a:br>
            <a:r>
              <a:rPr lang="es-CL" sz="2800" b="1" dirty="0">
                <a:solidFill>
                  <a:prstClr val="white"/>
                </a:solidFill>
                <a:latin typeface="Calibri"/>
              </a:rPr>
              <a:t>en diferentes Tablas</a:t>
            </a:r>
          </a:p>
        </p:txBody>
      </p:sp>
      <p:sp>
        <p:nvSpPr>
          <p:cNvPr id="11" name="Marcador de contenido 1">
            <a:extLst>
              <a:ext uri="{FF2B5EF4-FFF2-40B4-BE49-F238E27FC236}">
                <a16:creationId xmlns:a16="http://schemas.microsoft.com/office/drawing/2014/main" xmlns="" id="{907D983E-8381-4ADB-89A3-18401222D7DC}"/>
              </a:ext>
            </a:extLst>
          </p:cNvPr>
          <p:cNvSpPr txBox="1">
            <a:spLocks/>
          </p:cNvSpPr>
          <p:nvPr/>
        </p:nvSpPr>
        <p:spPr>
          <a:xfrm>
            <a:off x="590872" y="1271393"/>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endParaRPr lang="es-CL" dirty="0">
              <a:solidFill>
                <a:sysClr val="windowText" lastClr="000000">
                  <a:lumMod val="75000"/>
                  <a:lumOff val="25000"/>
                </a:sysClr>
              </a:solidFill>
              <a:latin typeface="Calibri"/>
            </a:endParaRPr>
          </a:p>
          <a:p>
            <a:pPr>
              <a:buClrTx/>
              <a:defRPr/>
            </a:pPr>
            <a:endParaRPr lang="es-CL" dirty="0">
              <a:solidFill>
                <a:sysClr val="windowText" lastClr="000000">
                  <a:lumMod val="75000"/>
                  <a:lumOff val="25000"/>
                </a:sysClr>
              </a:solidFill>
              <a:latin typeface="Calibri"/>
            </a:endParaRPr>
          </a:p>
        </p:txBody>
      </p:sp>
      <p:sp>
        <p:nvSpPr>
          <p:cNvPr id="15" name="Text Box 5">
            <a:extLst>
              <a:ext uri="{FF2B5EF4-FFF2-40B4-BE49-F238E27FC236}">
                <a16:creationId xmlns:a16="http://schemas.microsoft.com/office/drawing/2014/main" xmlns="" id="{0F144172-FC7C-4E2A-BC7D-A753CB15D5E9}"/>
              </a:ext>
            </a:extLst>
          </p:cNvPr>
          <p:cNvSpPr txBox="1">
            <a:spLocks noChangeArrowheads="1"/>
          </p:cNvSpPr>
          <p:nvPr/>
        </p:nvSpPr>
        <p:spPr bwMode="auto">
          <a:xfrm>
            <a:off x="969690" y="1640726"/>
            <a:ext cx="7031310" cy="3662541"/>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800" b="1" dirty="0">
                <a:solidFill>
                  <a:prstClr val="black"/>
                </a:solidFill>
                <a:latin typeface="Calibri"/>
                <a:ea typeface="+mn-ea"/>
                <a:cs typeface="Arial" charset="0"/>
              </a:rPr>
              <a:t>CREATE TABLE  DEPTOS_SIN_EMPLEADOS</a:t>
            </a:r>
          </a:p>
          <a:p>
            <a:pPr eaLnBrk="1" hangingPunct="1">
              <a:buClrTx/>
              <a:buFontTx/>
              <a:buNone/>
              <a:defRPr/>
            </a:pPr>
            <a:r>
              <a:rPr lang="en-US" sz="1800" b="1" dirty="0">
                <a:solidFill>
                  <a:prstClr val="black"/>
                </a:solidFill>
                <a:latin typeface="Calibri"/>
                <a:ea typeface="+mn-ea"/>
                <a:cs typeface="Arial" charset="0"/>
              </a:rPr>
              <a:t>(ID NUMBER(10) GENERATED  ALWAYS AS IDENTITY MINVALUE 1 </a:t>
            </a:r>
          </a:p>
          <a:p>
            <a:pPr eaLnBrk="1" hangingPunct="1">
              <a:buClrTx/>
              <a:buFontTx/>
              <a:buNone/>
              <a:defRPr/>
            </a:pPr>
            <a:r>
              <a:rPr lang="en-US" sz="1800" b="1" dirty="0">
                <a:solidFill>
                  <a:prstClr val="black"/>
                </a:solidFill>
                <a:latin typeface="Calibri"/>
                <a:ea typeface="+mn-ea"/>
                <a:cs typeface="Arial" charset="0"/>
              </a:rPr>
              <a:t>MAXVALUE 9999999999999999999999999999</a:t>
            </a:r>
          </a:p>
          <a:p>
            <a:pPr eaLnBrk="1" hangingPunct="1">
              <a:buClrTx/>
              <a:buFontTx/>
              <a:buNone/>
              <a:defRPr/>
            </a:pPr>
            <a:r>
              <a:rPr lang="en-US" sz="1800" b="1" dirty="0">
                <a:solidFill>
                  <a:prstClr val="black"/>
                </a:solidFill>
                <a:latin typeface="Calibri"/>
                <a:ea typeface="+mn-ea"/>
                <a:cs typeface="Arial" charset="0"/>
              </a:rPr>
              <a:t>INCREMENT BY 1 START WITH 1,</a:t>
            </a:r>
          </a:p>
          <a:p>
            <a:pPr eaLnBrk="1" hangingPunct="1">
              <a:buClrTx/>
              <a:buFontTx/>
              <a:buNone/>
              <a:defRPr/>
            </a:pPr>
            <a:r>
              <a:rPr lang="en-US" sz="1800" b="1" dirty="0">
                <a:solidFill>
                  <a:prstClr val="black"/>
                </a:solidFill>
                <a:latin typeface="Calibri"/>
                <a:ea typeface="+mn-ea"/>
                <a:cs typeface="Arial" charset="0"/>
              </a:rPr>
              <a:t>NOMBRE_DEPTO VARCHAR2(30) NOT NULL);</a:t>
            </a:r>
          </a:p>
          <a:p>
            <a:pPr eaLnBrk="1" hangingPunct="1">
              <a:buClrTx/>
              <a:buFontTx/>
              <a:buNone/>
              <a:defRPr/>
            </a:pPr>
            <a:r>
              <a:rPr lang="en-US" sz="1800" b="1" dirty="0">
                <a:solidFill>
                  <a:prstClr val="black"/>
                </a:solidFill>
                <a:latin typeface="Calibri"/>
                <a:ea typeface="+mn-ea"/>
                <a:cs typeface="Arial" charset="0"/>
              </a:rPr>
              <a:t>  </a:t>
            </a:r>
          </a:p>
          <a:p>
            <a:pPr eaLnBrk="1" hangingPunct="1">
              <a:buClrTx/>
              <a:buFontTx/>
              <a:buNone/>
              <a:defRPr/>
            </a:pPr>
            <a:r>
              <a:rPr lang="en-US" sz="1800" b="1" dirty="0">
                <a:solidFill>
                  <a:prstClr val="black"/>
                </a:solidFill>
                <a:latin typeface="Calibri"/>
                <a:ea typeface="+mn-ea"/>
                <a:cs typeface="Arial" charset="0"/>
              </a:rPr>
              <a:t>CREATE TABLE DEPTOS_CON_EMPLEADOS</a:t>
            </a:r>
          </a:p>
          <a:p>
            <a:pPr eaLnBrk="1" hangingPunct="1">
              <a:buClrTx/>
              <a:buFontTx/>
              <a:buNone/>
              <a:defRPr/>
            </a:pPr>
            <a:r>
              <a:rPr lang="en-US" sz="1800" b="1" dirty="0">
                <a:solidFill>
                  <a:prstClr val="black"/>
                </a:solidFill>
                <a:latin typeface="Calibri"/>
                <a:ea typeface="+mn-ea"/>
                <a:cs typeface="Arial" charset="0"/>
              </a:rPr>
              <a:t>(ID NUMBER(10) GENERATED  ALWAYS AS IDENTITY MINVALUE 10 </a:t>
            </a:r>
          </a:p>
          <a:p>
            <a:pPr eaLnBrk="1" hangingPunct="1">
              <a:buClrTx/>
              <a:buFontTx/>
              <a:buNone/>
              <a:defRPr/>
            </a:pPr>
            <a:r>
              <a:rPr lang="en-US" sz="1800" b="1" dirty="0">
                <a:solidFill>
                  <a:prstClr val="black"/>
                </a:solidFill>
                <a:latin typeface="Calibri"/>
                <a:ea typeface="+mn-ea"/>
                <a:cs typeface="Arial" charset="0"/>
              </a:rPr>
              <a:t>MAXVALUE 9999999999999999999999999999</a:t>
            </a:r>
          </a:p>
          <a:p>
            <a:pPr eaLnBrk="1" hangingPunct="1">
              <a:buClrTx/>
              <a:buFontTx/>
              <a:buNone/>
              <a:defRPr/>
            </a:pPr>
            <a:r>
              <a:rPr lang="en-US" sz="1800" b="1" dirty="0">
                <a:solidFill>
                  <a:prstClr val="black"/>
                </a:solidFill>
                <a:latin typeface="Calibri"/>
                <a:ea typeface="+mn-ea"/>
                <a:cs typeface="Arial" charset="0"/>
              </a:rPr>
              <a:t>INCREMENT BY 10 START WITH 10,</a:t>
            </a:r>
          </a:p>
          <a:p>
            <a:pPr eaLnBrk="1" hangingPunct="1">
              <a:buClrTx/>
              <a:buFontTx/>
              <a:buNone/>
              <a:defRPr/>
            </a:pPr>
            <a:r>
              <a:rPr lang="en-US" sz="1800" b="1" dirty="0">
                <a:solidFill>
                  <a:prstClr val="black"/>
                </a:solidFill>
                <a:latin typeface="Calibri"/>
                <a:ea typeface="+mn-ea"/>
                <a:cs typeface="Arial" charset="0"/>
              </a:rPr>
              <a:t>NOMBRE_DEPTO VARCHAR2(30) NOT NULL,</a:t>
            </a:r>
          </a:p>
          <a:p>
            <a:pPr eaLnBrk="1" hangingPunct="1">
              <a:buClrTx/>
              <a:buFontTx/>
              <a:buNone/>
              <a:defRPr/>
            </a:pPr>
            <a:r>
              <a:rPr lang="en-US" sz="1800" b="1" dirty="0">
                <a:solidFill>
                  <a:prstClr val="black"/>
                </a:solidFill>
                <a:latin typeface="Calibri"/>
                <a:ea typeface="+mn-ea"/>
                <a:cs typeface="Arial" charset="0"/>
              </a:rPr>
              <a:t>TOTAL_EMPLEADOS NUMBER(4));</a:t>
            </a:r>
          </a:p>
          <a:p>
            <a:pPr eaLnBrk="1" hangingPunct="1">
              <a:buClrTx/>
              <a:buFontTx/>
              <a:buNone/>
              <a:defRPr/>
            </a:pPr>
            <a:endParaRPr lang="es-MX" sz="800" b="1" dirty="0">
              <a:solidFill>
                <a:prstClr val="black"/>
              </a:solidFill>
              <a:latin typeface="Arial" pitchFamily="34" charset="0"/>
              <a:ea typeface="+mn-ea"/>
            </a:endParaRPr>
          </a:p>
        </p:txBody>
      </p:sp>
      <p:sp>
        <p:nvSpPr>
          <p:cNvPr id="5" name="Google Shape;205;p25">
            <a:extLst>
              <a:ext uri="{FF2B5EF4-FFF2-40B4-BE49-F238E27FC236}">
                <a16:creationId xmlns:a16="http://schemas.microsoft.com/office/drawing/2014/main" xmlns="" id="{5339B11E-F537-47A1-A2BB-27DFA73EF7BD}"/>
              </a:ext>
            </a:extLst>
          </p:cNvPr>
          <p:cNvSpPr txBox="1"/>
          <p:nvPr/>
        </p:nvSpPr>
        <p:spPr>
          <a:xfrm>
            <a:off x="525391" y="3045695"/>
            <a:ext cx="369887" cy="42703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s-CL" sz="2400" b="1" i="0" u="none" strike="noStrike" cap="none" dirty="0">
                <a:solidFill>
                  <a:srgbClr val="C00000"/>
                </a:solidFill>
                <a:latin typeface="Calibri" panose="020F0502020204030204" pitchFamily="34" charset="0"/>
                <a:ea typeface="Arial Black"/>
                <a:cs typeface="Calibri" panose="020F0502020204030204" pitchFamily="34" charset="0"/>
                <a:sym typeface="Arial Black"/>
              </a:rPr>
              <a:t>1</a:t>
            </a:r>
            <a:endParaRPr sz="2400" b="1" i="0" u="none" strike="noStrike" cap="none" dirty="0">
              <a:solidFill>
                <a:srgbClr val="C00000"/>
              </a:solidFill>
              <a:latin typeface="Calibri" panose="020F0502020204030204" pitchFamily="34" charset="0"/>
              <a:ea typeface="Arial Black"/>
              <a:cs typeface="Calibri" panose="020F0502020204030204" pitchFamily="34" charset="0"/>
              <a:sym typeface="Arial Black"/>
            </a:endParaRPr>
          </a:p>
        </p:txBody>
      </p:sp>
    </p:spTree>
    <p:extLst>
      <p:ext uri="{BB962C8B-B14F-4D97-AF65-F5344CB8AC3E}">
        <p14:creationId xmlns:p14="http://schemas.microsoft.com/office/powerpoint/2010/main" val="23369418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ítulo 2">
            <a:extLst>
              <a:ext uri="{FF2B5EF4-FFF2-40B4-BE49-F238E27FC236}">
                <a16:creationId xmlns:a16="http://schemas.microsoft.com/office/drawing/2014/main" xmlns="" id="{D3E4C150-E622-4001-B5CD-5896A051E635}"/>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Agregando Múltiples Filas</a:t>
            </a:r>
            <a:br>
              <a:rPr lang="es-CL" sz="2800" b="1" dirty="0">
                <a:solidFill>
                  <a:prstClr val="white"/>
                </a:solidFill>
                <a:latin typeface="Calibri"/>
              </a:rPr>
            </a:br>
            <a:r>
              <a:rPr lang="es-CL" sz="2800" b="1" dirty="0">
                <a:solidFill>
                  <a:prstClr val="white"/>
                </a:solidFill>
                <a:latin typeface="Calibri"/>
              </a:rPr>
              <a:t>en diferentes Tablas</a:t>
            </a:r>
          </a:p>
        </p:txBody>
      </p:sp>
      <p:sp>
        <p:nvSpPr>
          <p:cNvPr id="11" name="Marcador de contenido 1">
            <a:extLst>
              <a:ext uri="{FF2B5EF4-FFF2-40B4-BE49-F238E27FC236}">
                <a16:creationId xmlns:a16="http://schemas.microsoft.com/office/drawing/2014/main" xmlns="" id="{907D983E-8381-4ADB-89A3-18401222D7DC}"/>
              </a:ext>
            </a:extLst>
          </p:cNvPr>
          <p:cNvSpPr txBox="1">
            <a:spLocks/>
          </p:cNvSpPr>
          <p:nvPr/>
        </p:nvSpPr>
        <p:spPr>
          <a:xfrm>
            <a:off x="590872" y="1271393"/>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0" indent="0">
              <a:buClrTx/>
              <a:buNone/>
              <a:defRPr/>
            </a:pPr>
            <a:r>
              <a:rPr lang="es-CL" dirty="0">
                <a:solidFill>
                  <a:sysClr val="windowText" lastClr="000000">
                    <a:lumMod val="75000"/>
                    <a:lumOff val="25000"/>
                  </a:sysClr>
                </a:solidFill>
                <a:latin typeface="Calibri"/>
              </a:rPr>
              <a:t>TAB</a:t>
            </a:r>
          </a:p>
        </p:txBody>
      </p:sp>
      <p:sp>
        <p:nvSpPr>
          <p:cNvPr id="15" name="Text Box 5">
            <a:extLst>
              <a:ext uri="{FF2B5EF4-FFF2-40B4-BE49-F238E27FC236}">
                <a16:creationId xmlns:a16="http://schemas.microsoft.com/office/drawing/2014/main" xmlns="" id="{0F144172-FC7C-4E2A-BC7D-A753CB15D5E9}"/>
              </a:ext>
            </a:extLst>
          </p:cNvPr>
          <p:cNvSpPr txBox="1">
            <a:spLocks noChangeArrowheads="1"/>
          </p:cNvSpPr>
          <p:nvPr/>
        </p:nvSpPr>
        <p:spPr bwMode="auto">
          <a:xfrm>
            <a:off x="590873" y="1202576"/>
            <a:ext cx="8370636" cy="3385542"/>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800" b="1" dirty="0">
                <a:solidFill>
                  <a:prstClr val="black"/>
                </a:solidFill>
                <a:latin typeface="Calibri"/>
                <a:ea typeface="+mn-ea"/>
                <a:cs typeface="Arial" charset="0"/>
              </a:rPr>
              <a:t>INSERT ALL </a:t>
            </a:r>
          </a:p>
          <a:p>
            <a:pPr eaLnBrk="1" hangingPunct="1">
              <a:buClrTx/>
              <a:buFontTx/>
              <a:buNone/>
              <a:defRPr/>
            </a:pPr>
            <a:r>
              <a:rPr lang="en-US" sz="1800" b="1" dirty="0">
                <a:solidFill>
                  <a:prstClr val="black"/>
                </a:solidFill>
                <a:latin typeface="Calibri"/>
                <a:ea typeface="+mn-ea"/>
                <a:cs typeface="Arial" charset="0"/>
              </a:rPr>
              <a:t>WHEN </a:t>
            </a:r>
            <a:r>
              <a:rPr lang="en-US" sz="1800" b="1" dirty="0" err="1">
                <a:solidFill>
                  <a:prstClr val="black"/>
                </a:solidFill>
                <a:latin typeface="Calibri"/>
                <a:ea typeface="+mn-ea"/>
                <a:cs typeface="Arial" charset="0"/>
              </a:rPr>
              <a:t>total_emp</a:t>
            </a:r>
            <a:r>
              <a:rPr lang="en-US" sz="1800" b="1" dirty="0">
                <a:solidFill>
                  <a:prstClr val="black"/>
                </a:solidFill>
                <a:latin typeface="Calibri"/>
                <a:ea typeface="+mn-ea"/>
                <a:cs typeface="Arial" charset="0"/>
              </a:rPr>
              <a:t> = 0 THEN</a:t>
            </a:r>
          </a:p>
          <a:p>
            <a:pPr eaLnBrk="1" hangingPunct="1">
              <a:buClrTx/>
              <a:buFontTx/>
              <a:buNone/>
              <a:defRPr/>
            </a:pPr>
            <a:r>
              <a:rPr lang="en-US" sz="1800" b="1" dirty="0">
                <a:solidFill>
                  <a:prstClr val="black"/>
                </a:solidFill>
                <a:latin typeface="Calibri"/>
                <a:ea typeface="+mn-ea"/>
                <a:cs typeface="Arial" charset="0"/>
              </a:rPr>
              <a:t>    INTO DEPTOS_SIN_EMPLEADOS(NOMBRE_DEPTO)  VALUES(</a:t>
            </a:r>
            <a:r>
              <a:rPr lang="en-US" sz="1800" b="1" dirty="0" err="1">
                <a:solidFill>
                  <a:prstClr val="black"/>
                </a:solidFill>
                <a:latin typeface="Calibri"/>
                <a:ea typeface="+mn-ea"/>
                <a:cs typeface="Arial" charset="0"/>
              </a:rPr>
              <a:t>department_name</a:t>
            </a:r>
            <a:r>
              <a:rPr lang="en-US" sz="1800" b="1" dirty="0">
                <a:solidFill>
                  <a:prstClr val="black"/>
                </a:solidFill>
                <a:latin typeface="Calibri"/>
                <a:ea typeface="+mn-ea"/>
                <a:cs typeface="Arial" charset="0"/>
              </a:rPr>
              <a:t>)</a:t>
            </a:r>
          </a:p>
          <a:p>
            <a:pPr eaLnBrk="1" hangingPunct="1">
              <a:buClrTx/>
              <a:buFontTx/>
              <a:buNone/>
              <a:defRPr/>
            </a:pPr>
            <a:r>
              <a:rPr lang="en-US" sz="1800" b="1" dirty="0">
                <a:solidFill>
                  <a:prstClr val="black"/>
                </a:solidFill>
                <a:latin typeface="Calibri"/>
                <a:ea typeface="+mn-ea"/>
                <a:cs typeface="Arial" charset="0"/>
              </a:rPr>
              <a:t>ELSE</a:t>
            </a:r>
          </a:p>
          <a:p>
            <a:pPr eaLnBrk="1" hangingPunct="1">
              <a:buClrTx/>
              <a:buFontTx/>
              <a:buNone/>
              <a:defRPr/>
            </a:pPr>
            <a:r>
              <a:rPr lang="en-US" sz="1800" b="1" dirty="0">
                <a:solidFill>
                  <a:prstClr val="black"/>
                </a:solidFill>
                <a:latin typeface="Calibri"/>
                <a:ea typeface="+mn-ea"/>
                <a:cs typeface="Arial" charset="0"/>
              </a:rPr>
              <a:t>    INTO DEPTOS_CON_EMPLEADOS(NOMBRE_DEPTO,TOTAL_EMPLEADOS)    	              </a:t>
            </a:r>
          </a:p>
          <a:p>
            <a:pPr eaLnBrk="1" hangingPunct="1">
              <a:buClrTx/>
              <a:buFontTx/>
              <a:buNone/>
              <a:defRPr/>
            </a:pPr>
            <a:r>
              <a:rPr lang="en-US" sz="1800" b="1" dirty="0">
                <a:solidFill>
                  <a:prstClr val="black"/>
                </a:solidFill>
                <a:latin typeface="Calibri"/>
                <a:ea typeface="+mn-ea"/>
                <a:cs typeface="Arial" charset="0"/>
              </a:rPr>
              <a:t>    VALUES(</a:t>
            </a:r>
            <a:r>
              <a:rPr lang="en-US" sz="1800" b="1" dirty="0" err="1">
                <a:solidFill>
                  <a:prstClr val="black"/>
                </a:solidFill>
                <a:latin typeface="Calibri"/>
                <a:ea typeface="+mn-ea"/>
                <a:cs typeface="Arial" charset="0"/>
              </a:rPr>
              <a:t>department_name,total_emp</a:t>
            </a:r>
            <a:r>
              <a:rPr lang="en-US" sz="1800" b="1" dirty="0">
                <a:solidFill>
                  <a:prstClr val="black"/>
                </a:solidFill>
                <a:latin typeface="Calibri"/>
                <a:ea typeface="+mn-ea"/>
                <a:cs typeface="Arial" charset="0"/>
              </a:rPr>
              <a:t>)</a:t>
            </a:r>
          </a:p>
          <a:p>
            <a:pPr eaLnBrk="1" hangingPunct="1">
              <a:buClrTx/>
              <a:buFontTx/>
              <a:buNone/>
              <a:defRPr/>
            </a:pPr>
            <a:r>
              <a:rPr lang="en-US" sz="1800" b="1" dirty="0">
                <a:solidFill>
                  <a:prstClr val="black"/>
                </a:solidFill>
                <a:latin typeface="Calibri"/>
                <a:ea typeface="+mn-ea"/>
                <a:cs typeface="Arial" charset="0"/>
              </a:rPr>
              <a:t>SELECT </a:t>
            </a:r>
            <a:r>
              <a:rPr lang="en-US" sz="1800" b="1" dirty="0" err="1">
                <a:solidFill>
                  <a:prstClr val="black"/>
                </a:solidFill>
                <a:latin typeface="Calibri"/>
                <a:ea typeface="+mn-ea"/>
                <a:cs typeface="Arial" charset="0"/>
              </a:rPr>
              <a:t>d.department_name</a:t>
            </a:r>
            <a:r>
              <a:rPr lang="en-US" sz="1800" b="1" dirty="0">
                <a:solidFill>
                  <a:prstClr val="black"/>
                </a:solidFill>
                <a:latin typeface="Calibri"/>
                <a:ea typeface="+mn-ea"/>
                <a:cs typeface="Arial" charset="0"/>
              </a:rPr>
              <a:t>, COUNT(</a:t>
            </a:r>
            <a:r>
              <a:rPr lang="en-US" sz="1800" b="1" dirty="0" err="1">
                <a:solidFill>
                  <a:prstClr val="black"/>
                </a:solidFill>
                <a:latin typeface="Calibri"/>
                <a:ea typeface="+mn-ea"/>
                <a:cs typeface="Arial" charset="0"/>
              </a:rPr>
              <a:t>e.employee_id</a:t>
            </a:r>
            <a:r>
              <a:rPr lang="en-US" sz="1800" b="1" dirty="0">
                <a:solidFill>
                  <a:prstClr val="black"/>
                </a:solidFill>
                <a:latin typeface="Calibri"/>
                <a:ea typeface="+mn-ea"/>
                <a:cs typeface="Arial" charset="0"/>
              </a:rPr>
              <a:t>) </a:t>
            </a:r>
            <a:r>
              <a:rPr lang="en-US" sz="1800" b="1" dirty="0" err="1">
                <a:solidFill>
                  <a:prstClr val="black"/>
                </a:solidFill>
                <a:latin typeface="Calibri"/>
                <a:ea typeface="+mn-ea"/>
                <a:cs typeface="Arial" charset="0"/>
              </a:rPr>
              <a:t>total_emp</a:t>
            </a:r>
            <a:endParaRPr lang="en-US" sz="1800" b="1" dirty="0">
              <a:solidFill>
                <a:prstClr val="black"/>
              </a:solidFill>
              <a:latin typeface="Calibri"/>
              <a:ea typeface="+mn-ea"/>
              <a:cs typeface="Arial" charset="0"/>
            </a:endParaRPr>
          </a:p>
          <a:p>
            <a:pPr eaLnBrk="1" hangingPunct="1">
              <a:buClrTx/>
              <a:buFontTx/>
              <a:buNone/>
              <a:defRPr/>
            </a:pPr>
            <a:r>
              <a:rPr lang="en-US" sz="1800" b="1" dirty="0">
                <a:solidFill>
                  <a:prstClr val="black"/>
                </a:solidFill>
                <a:latin typeface="Calibri"/>
                <a:ea typeface="+mn-ea"/>
                <a:cs typeface="Arial" charset="0"/>
              </a:rPr>
              <a:t>FROM departments d LEFT OUTER JOIN employees e</a:t>
            </a:r>
          </a:p>
          <a:p>
            <a:pPr eaLnBrk="1" hangingPunct="1">
              <a:buClrTx/>
              <a:buFontTx/>
              <a:buNone/>
              <a:defRPr/>
            </a:pPr>
            <a:r>
              <a:rPr lang="en-US" sz="1800" b="1" dirty="0">
                <a:solidFill>
                  <a:prstClr val="black"/>
                </a:solidFill>
                <a:latin typeface="Calibri"/>
                <a:ea typeface="+mn-ea"/>
                <a:cs typeface="Arial" charset="0"/>
              </a:rPr>
              <a:t>ON </a:t>
            </a:r>
            <a:r>
              <a:rPr lang="en-US" sz="1800" b="1" dirty="0" err="1">
                <a:solidFill>
                  <a:prstClr val="black"/>
                </a:solidFill>
                <a:latin typeface="Calibri"/>
                <a:ea typeface="+mn-ea"/>
                <a:cs typeface="Arial" charset="0"/>
              </a:rPr>
              <a:t>d.department_id</a:t>
            </a:r>
            <a:r>
              <a:rPr lang="en-US" sz="1800" b="1" dirty="0">
                <a:solidFill>
                  <a:prstClr val="black"/>
                </a:solidFill>
                <a:latin typeface="Calibri"/>
                <a:ea typeface="+mn-ea"/>
                <a:cs typeface="Arial" charset="0"/>
              </a:rPr>
              <a:t>=</a:t>
            </a:r>
            <a:r>
              <a:rPr lang="en-US" sz="1800" b="1" dirty="0" err="1">
                <a:solidFill>
                  <a:prstClr val="black"/>
                </a:solidFill>
                <a:latin typeface="Calibri"/>
                <a:ea typeface="+mn-ea"/>
                <a:cs typeface="Arial" charset="0"/>
              </a:rPr>
              <a:t>e.department_id</a:t>
            </a:r>
            <a:endParaRPr lang="en-US" sz="1800" b="1" dirty="0">
              <a:solidFill>
                <a:prstClr val="black"/>
              </a:solidFill>
              <a:latin typeface="Calibri"/>
              <a:ea typeface="+mn-ea"/>
              <a:cs typeface="Arial" charset="0"/>
            </a:endParaRPr>
          </a:p>
          <a:p>
            <a:pPr eaLnBrk="1" hangingPunct="1">
              <a:buClrTx/>
              <a:buFontTx/>
              <a:buNone/>
              <a:defRPr/>
            </a:pPr>
            <a:r>
              <a:rPr lang="en-US" sz="1800" b="1" dirty="0">
                <a:solidFill>
                  <a:prstClr val="black"/>
                </a:solidFill>
                <a:latin typeface="Calibri"/>
                <a:ea typeface="+mn-ea"/>
                <a:cs typeface="Arial" charset="0"/>
              </a:rPr>
              <a:t>GROUP BY </a:t>
            </a:r>
            <a:r>
              <a:rPr lang="en-US" sz="1800" b="1" dirty="0" err="1">
                <a:solidFill>
                  <a:prstClr val="black"/>
                </a:solidFill>
                <a:latin typeface="Calibri"/>
                <a:ea typeface="+mn-ea"/>
                <a:cs typeface="Arial" charset="0"/>
              </a:rPr>
              <a:t>d.department_name</a:t>
            </a:r>
            <a:endParaRPr lang="en-US" sz="1800" b="1" dirty="0">
              <a:solidFill>
                <a:prstClr val="black"/>
              </a:solidFill>
              <a:latin typeface="Calibri"/>
              <a:ea typeface="+mn-ea"/>
              <a:cs typeface="Arial" charset="0"/>
            </a:endParaRPr>
          </a:p>
          <a:p>
            <a:pPr eaLnBrk="1" hangingPunct="1">
              <a:buClrTx/>
              <a:buFontTx/>
              <a:buNone/>
              <a:defRPr/>
            </a:pPr>
            <a:r>
              <a:rPr lang="en-US" sz="1800" b="1" dirty="0">
                <a:solidFill>
                  <a:prstClr val="black"/>
                </a:solidFill>
                <a:latin typeface="Calibri"/>
                <a:ea typeface="+mn-ea"/>
                <a:cs typeface="Arial" charset="0"/>
              </a:rPr>
              <a:t>ORDER BY </a:t>
            </a:r>
            <a:r>
              <a:rPr lang="en-US" sz="1800" b="1" dirty="0" err="1">
                <a:solidFill>
                  <a:prstClr val="black"/>
                </a:solidFill>
                <a:latin typeface="Calibri"/>
                <a:ea typeface="+mn-ea"/>
                <a:cs typeface="Arial" charset="0"/>
              </a:rPr>
              <a:t>d.department_name</a:t>
            </a:r>
            <a:r>
              <a:rPr lang="en-US" sz="18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sp>
        <p:nvSpPr>
          <p:cNvPr id="6" name="Google Shape;205;p25">
            <a:extLst>
              <a:ext uri="{FF2B5EF4-FFF2-40B4-BE49-F238E27FC236}">
                <a16:creationId xmlns:a16="http://schemas.microsoft.com/office/drawing/2014/main" xmlns="" id="{E42B6DDA-CD9A-4B02-B20A-509C85E5724E}"/>
              </a:ext>
            </a:extLst>
          </p:cNvPr>
          <p:cNvSpPr txBox="1"/>
          <p:nvPr/>
        </p:nvSpPr>
        <p:spPr>
          <a:xfrm>
            <a:off x="182491" y="2321795"/>
            <a:ext cx="369887" cy="42703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s-CL" sz="2400" b="1" i="0" u="none" strike="noStrike" cap="none" dirty="0">
                <a:solidFill>
                  <a:srgbClr val="C00000"/>
                </a:solidFill>
                <a:latin typeface="Calibri" panose="020F0502020204030204" pitchFamily="34" charset="0"/>
                <a:ea typeface="Arial Black"/>
                <a:cs typeface="Calibri" panose="020F0502020204030204" pitchFamily="34" charset="0"/>
                <a:sym typeface="Arial Black"/>
              </a:rPr>
              <a:t>2</a:t>
            </a:r>
            <a:endParaRPr sz="2400" b="1" i="0" u="none" strike="noStrike" cap="none" dirty="0">
              <a:solidFill>
                <a:srgbClr val="C00000"/>
              </a:solidFill>
              <a:latin typeface="Calibri" panose="020F0502020204030204" pitchFamily="34" charset="0"/>
              <a:ea typeface="Arial Black"/>
              <a:cs typeface="Calibri" panose="020F0502020204030204" pitchFamily="34" charset="0"/>
              <a:sym typeface="Arial Black"/>
            </a:endParaRPr>
          </a:p>
        </p:txBody>
      </p:sp>
      <p:sp>
        <p:nvSpPr>
          <p:cNvPr id="4" name="CuadroTexto 3">
            <a:extLst>
              <a:ext uri="{FF2B5EF4-FFF2-40B4-BE49-F238E27FC236}">
                <a16:creationId xmlns:a16="http://schemas.microsoft.com/office/drawing/2014/main" xmlns="" id="{509B1FED-5EAF-4BDF-83AC-73EA68AF8608}"/>
              </a:ext>
            </a:extLst>
          </p:cNvPr>
          <p:cNvSpPr txBox="1"/>
          <p:nvPr/>
        </p:nvSpPr>
        <p:spPr>
          <a:xfrm>
            <a:off x="-18727" y="5467350"/>
            <a:ext cx="914400" cy="914400"/>
          </a:xfrm>
          <a:prstGeom prst="rect">
            <a:avLst/>
          </a:prstGeom>
          <a:noFill/>
          <a:ln>
            <a:noFill/>
          </a:ln>
        </p:spPr>
        <p:txBody>
          <a:bodyPr spcFirstLastPara="1" wrap="none" lIns="91425" tIns="45700" rIns="91425" bIns="45700" rtlCol="0" anchor="t" anchorCtr="0">
            <a:noAutofit/>
          </a:bodyPr>
          <a:lstStyle/>
          <a:p>
            <a:r>
              <a:rPr lang="en-US" b="1" dirty="0">
                <a:solidFill>
                  <a:prstClr val="black"/>
                </a:solidFill>
                <a:latin typeface="Calibri"/>
                <a:cs typeface="Arial" charset="0"/>
              </a:rPr>
              <a:t>DEPTOS_SIN_EMPLEADOS</a:t>
            </a:r>
            <a:endParaRPr lang="es-CL" dirty="0"/>
          </a:p>
        </p:txBody>
      </p:sp>
      <p:sp>
        <p:nvSpPr>
          <p:cNvPr id="12" name="CuadroTexto 11">
            <a:extLst>
              <a:ext uri="{FF2B5EF4-FFF2-40B4-BE49-F238E27FC236}">
                <a16:creationId xmlns:a16="http://schemas.microsoft.com/office/drawing/2014/main" xmlns="" id="{30106FCF-AFDE-47C0-834C-DC9DB16AB6CE}"/>
              </a:ext>
            </a:extLst>
          </p:cNvPr>
          <p:cNvSpPr txBox="1"/>
          <p:nvPr/>
        </p:nvSpPr>
        <p:spPr>
          <a:xfrm>
            <a:off x="6991673" y="5429250"/>
            <a:ext cx="914400" cy="914400"/>
          </a:xfrm>
          <a:prstGeom prst="rect">
            <a:avLst/>
          </a:prstGeom>
          <a:noFill/>
          <a:ln>
            <a:noFill/>
          </a:ln>
        </p:spPr>
        <p:txBody>
          <a:bodyPr spcFirstLastPara="1" wrap="none" lIns="91425" tIns="45700" rIns="91425" bIns="45700" rtlCol="0" anchor="t" anchorCtr="0">
            <a:noAutofit/>
          </a:bodyPr>
          <a:lstStyle/>
          <a:p>
            <a:r>
              <a:rPr lang="en-US" b="1" dirty="0">
                <a:solidFill>
                  <a:prstClr val="black"/>
                </a:solidFill>
                <a:latin typeface="Calibri"/>
                <a:cs typeface="Arial" charset="0"/>
              </a:rPr>
              <a:t>DEPTOS_CON_EMPLEADOS</a:t>
            </a:r>
            <a:endParaRPr lang="es-CL" dirty="0"/>
          </a:p>
        </p:txBody>
      </p:sp>
      <p:pic>
        <p:nvPicPr>
          <p:cNvPr id="3" name="Imagen 2" descr="Una captura de pantalla de una computadora&#10;&#10;Descripción generada automáticamente">
            <a:extLst>
              <a:ext uri="{FF2B5EF4-FFF2-40B4-BE49-F238E27FC236}">
                <a16:creationId xmlns:a16="http://schemas.microsoft.com/office/drawing/2014/main" xmlns="" id="{CBC159DE-1EA5-4062-91BB-B0955A25C22D}"/>
              </a:ext>
            </a:extLst>
          </p:cNvPr>
          <p:cNvPicPr>
            <a:picLocks noChangeAspect="1"/>
          </p:cNvPicPr>
          <p:nvPr/>
        </p:nvPicPr>
        <p:blipFill>
          <a:blip r:embed="rId3"/>
          <a:stretch>
            <a:fillRect/>
          </a:stretch>
        </p:blipFill>
        <p:spPr>
          <a:xfrm>
            <a:off x="2009765" y="4618835"/>
            <a:ext cx="5064141" cy="2197790"/>
          </a:xfrm>
          <a:prstGeom prst="rect">
            <a:avLst/>
          </a:prstGeom>
        </p:spPr>
      </p:pic>
    </p:spTree>
    <p:extLst>
      <p:ext uri="{BB962C8B-B14F-4D97-AF65-F5344CB8AC3E}">
        <p14:creationId xmlns:p14="http://schemas.microsoft.com/office/powerpoint/2010/main" val="39911326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Errores Frecuentes al </a:t>
            </a:r>
            <a:br>
              <a:rPr lang="es-CL" sz="2800" b="1" dirty="0">
                <a:solidFill>
                  <a:prstClr val="white"/>
                </a:solidFill>
                <a:latin typeface="Calibri"/>
              </a:rPr>
            </a:br>
            <a:r>
              <a:rPr lang="es-CL" sz="2800" b="1" dirty="0">
                <a:solidFill>
                  <a:prstClr val="white"/>
                </a:solidFill>
                <a:latin typeface="Calibri"/>
              </a:rPr>
              <a:t>Insertar Filas</a:t>
            </a:r>
          </a:p>
        </p:txBody>
      </p:sp>
      <p:pic>
        <p:nvPicPr>
          <p:cNvPr id="4" name="Imagen 3">
            <a:extLst>
              <a:ext uri="{FF2B5EF4-FFF2-40B4-BE49-F238E27FC236}">
                <a16:creationId xmlns:a16="http://schemas.microsoft.com/office/drawing/2014/main" xmlns="" id="{7C4AF871-B8C2-43C7-9F75-A6B4F704A5C1}"/>
              </a:ext>
            </a:extLst>
          </p:cNvPr>
          <p:cNvPicPr>
            <a:picLocks noChangeAspect="1"/>
          </p:cNvPicPr>
          <p:nvPr/>
        </p:nvPicPr>
        <p:blipFill>
          <a:blip r:embed="rId3"/>
          <a:stretch>
            <a:fillRect/>
          </a:stretch>
        </p:blipFill>
        <p:spPr>
          <a:xfrm>
            <a:off x="356203" y="1306068"/>
            <a:ext cx="8431594" cy="5245901"/>
          </a:xfrm>
          <a:prstGeom prst="rect">
            <a:avLst/>
          </a:prstGeom>
        </p:spPr>
      </p:pic>
    </p:spTree>
    <p:extLst>
      <p:ext uri="{BB962C8B-B14F-4D97-AF65-F5344CB8AC3E}">
        <p14:creationId xmlns:p14="http://schemas.microsoft.com/office/powerpoint/2010/main" val="1459773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Errores Frecuentes al </a:t>
            </a:r>
            <a:br>
              <a:rPr lang="es-CL" sz="2800" b="1" dirty="0">
                <a:solidFill>
                  <a:prstClr val="white"/>
                </a:solidFill>
                <a:latin typeface="Calibri"/>
              </a:rPr>
            </a:br>
            <a:r>
              <a:rPr lang="es-CL" sz="2800" b="1" dirty="0">
                <a:solidFill>
                  <a:prstClr val="white"/>
                </a:solidFill>
                <a:latin typeface="Calibri"/>
              </a:rPr>
              <a:t>Insertar Filas</a:t>
            </a:r>
          </a:p>
        </p:txBody>
      </p:sp>
      <p:sp>
        <p:nvSpPr>
          <p:cNvPr id="12" name="Marcador de contenido 1">
            <a:extLst>
              <a:ext uri="{FF2B5EF4-FFF2-40B4-BE49-F238E27FC236}">
                <a16:creationId xmlns:a16="http://schemas.microsoft.com/office/drawing/2014/main" xmlns="" id="{45A42DBC-BD7C-4766-80F9-30C73BE28B7C}"/>
              </a:ext>
            </a:extLst>
          </p:cNvPr>
          <p:cNvSpPr txBox="1">
            <a:spLocks/>
          </p:cNvSpPr>
          <p:nvPr/>
        </p:nvSpPr>
        <p:spPr>
          <a:xfrm>
            <a:off x="590872" y="1268760"/>
            <a:ext cx="8229600" cy="4525963"/>
          </a:xfrm>
          <a:prstGeom prst="rect">
            <a:avLst/>
          </a:prstGeom>
        </p:spPr>
        <p:txBody>
          <a:bodyPr vert="horz" lIns="91440" tIns="45720" rIns="91440" bIns="45720" rtlCol="0">
            <a:no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a:lnSpc>
                <a:spcPct val="80000"/>
              </a:lnSpc>
              <a:buClrTx/>
              <a:defRPr/>
            </a:pPr>
            <a:r>
              <a:rPr lang="es-CL">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buFont typeface="Arial"/>
              <a:buNone/>
              <a:defRPr/>
            </a:pPr>
            <a:r>
              <a:rPr lang="es-CL" b="1">
                <a:solidFill>
                  <a:srgbClr val="C00000"/>
                </a:solidFill>
                <a:latin typeface="Calibri"/>
                <a:ea typeface="Arial Unicode MS" pitchFamily="34" charset="-128"/>
                <a:cs typeface="Times New Roman" pitchFamily="18" charset="0"/>
              </a:rPr>
              <a:t>	</a:t>
            </a:r>
          </a:p>
          <a:p>
            <a:pPr marL="609600" indent="-609600" algn="just">
              <a:lnSpc>
                <a:spcPct val="80000"/>
              </a:lnSpc>
              <a:buClrTx/>
              <a:buFont typeface="Arial"/>
              <a:buNone/>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r>
              <a:rPr lang="es-CL" b="1">
                <a:solidFill>
                  <a:srgbClr val="C00000"/>
                </a:solidFill>
                <a:latin typeface="Calibri"/>
                <a:ea typeface="Arial Unicode MS" pitchFamily="34" charset="-128"/>
                <a:cs typeface="Times New Roman" pitchFamily="18" charset="0"/>
              </a:rPr>
              <a:t>	</a:t>
            </a:r>
          </a:p>
          <a:p>
            <a:pPr algn="just">
              <a:lnSpc>
                <a:spcPct val="80000"/>
              </a:lnSpc>
              <a:buClrTx/>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0" indent="0">
              <a:buClrTx/>
              <a:buFont typeface="Arial"/>
              <a:buNone/>
              <a:defRPr/>
            </a:pPr>
            <a:endParaRPr lang="es-CL" dirty="0">
              <a:solidFill>
                <a:sysClr val="windowText" lastClr="000000">
                  <a:lumMod val="75000"/>
                  <a:lumOff val="25000"/>
                </a:sysClr>
              </a:solidFill>
              <a:latin typeface="Calibri"/>
            </a:endParaRPr>
          </a:p>
        </p:txBody>
      </p:sp>
      <p:sp>
        <p:nvSpPr>
          <p:cNvPr id="13" name="Text Box 5">
            <a:extLst>
              <a:ext uri="{FF2B5EF4-FFF2-40B4-BE49-F238E27FC236}">
                <a16:creationId xmlns:a16="http://schemas.microsoft.com/office/drawing/2014/main" xmlns="" id="{075413EA-B922-4E51-AFAD-679050BFA12E}"/>
              </a:ext>
            </a:extLst>
          </p:cNvPr>
          <p:cNvSpPr txBox="1">
            <a:spLocks noChangeArrowheads="1"/>
          </p:cNvSpPr>
          <p:nvPr/>
        </p:nvSpPr>
        <p:spPr bwMode="auto">
          <a:xfrm>
            <a:off x="683568" y="1585390"/>
            <a:ext cx="7956375" cy="584775"/>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departments VALUES (</a:t>
            </a:r>
            <a:r>
              <a:rPr lang="en-US" sz="1600" b="1" dirty="0">
                <a:solidFill>
                  <a:srgbClr val="C00000"/>
                </a:solidFill>
                <a:latin typeface="Calibri"/>
                <a:ea typeface="+mn-ea"/>
                <a:cs typeface="Arial" charset="0"/>
              </a:rPr>
              <a:t>300</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Purchasing',NULL,NULL</a:t>
            </a:r>
            <a:r>
              <a:rPr lang="en-US" sz="16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pic>
        <p:nvPicPr>
          <p:cNvPr id="14" name="Imagen 13">
            <a:extLst>
              <a:ext uri="{FF2B5EF4-FFF2-40B4-BE49-F238E27FC236}">
                <a16:creationId xmlns:a16="http://schemas.microsoft.com/office/drawing/2014/main" xmlns="" id="{E7713211-B38E-4829-959C-9D89A09439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3525" y="2233463"/>
            <a:ext cx="3778635" cy="495558"/>
          </a:xfrm>
          <a:prstGeom prst="rect">
            <a:avLst/>
          </a:prstGeom>
        </p:spPr>
      </p:pic>
      <p:sp>
        <p:nvSpPr>
          <p:cNvPr id="15" name="Text Box 5">
            <a:extLst>
              <a:ext uri="{FF2B5EF4-FFF2-40B4-BE49-F238E27FC236}">
                <a16:creationId xmlns:a16="http://schemas.microsoft.com/office/drawing/2014/main" xmlns="" id="{2678AF01-8FAF-43DA-9736-7D2C878550B7}"/>
              </a:ext>
            </a:extLst>
          </p:cNvPr>
          <p:cNvSpPr txBox="1">
            <a:spLocks noChangeArrowheads="1"/>
          </p:cNvSpPr>
          <p:nvPr/>
        </p:nvSpPr>
        <p:spPr bwMode="auto">
          <a:xfrm>
            <a:off x="683568" y="3241574"/>
            <a:ext cx="7956000" cy="584775"/>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departments VALUES (340,</a:t>
            </a:r>
            <a:r>
              <a:rPr lang="en-US" sz="1600" b="1" dirty="0">
                <a:solidFill>
                  <a:srgbClr val="C00000"/>
                </a:solidFill>
                <a:latin typeface="Calibri"/>
                <a:ea typeface="+mn-ea"/>
                <a:cs typeface="Arial" charset="0"/>
              </a:rPr>
              <a:t>'Informática y Soporte de Plataformas'</a:t>
            </a:r>
            <a:r>
              <a:rPr lang="en-US" sz="1600" b="1" dirty="0">
                <a:solidFill>
                  <a:prstClr val="black"/>
                </a:solidFill>
                <a:latin typeface="Calibri"/>
                <a:ea typeface="+mn-ea"/>
                <a:cs typeface="Arial" charset="0"/>
              </a:rPr>
              <a:t>,NULL,NULL);</a:t>
            </a:r>
          </a:p>
          <a:p>
            <a:pPr eaLnBrk="1" hangingPunct="1">
              <a:buClrTx/>
              <a:buFontTx/>
              <a:buNone/>
              <a:defRPr/>
            </a:pPr>
            <a:endParaRPr lang="es-MX" sz="800" b="1" dirty="0">
              <a:solidFill>
                <a:prstClr val="black"/>
              </a:solidFill>
              <a:latin typeface="Arial" pitchFamily="34" charset="0"/>
              <a:ea typeface="+mn-ea"/>
            </a:endParaRPr>
          </a:p>
        </p:txBody>
      </p:sp>
      <p:sp>
        <p:nvSpPr>
          <p:cNvPr id="16" name="Text Box 5">
            <a:extLst>
              <a:ext uri="{FF2B5EF4-FFF2-40B4-BE49-F238E27FC236}">
                <a16:creationId xmlns:a16="http://schemas.microsoft.com/office/drawing/2014/main" xmlns="" id="{1A07B4EB-D047-4C8C-B158-2E73CE820D08}"/>
              </a:ext>
            </a:extLst>
          </p:cNvPr>
          <p:cNvSpPr txBox="1">
            <a:spLocks noChangeArrowheads="1"/>
          </p:cNvSpPr>
          <p:nvPr/>
        </p:nvSpPr>
        <p:spPr bwMode="auto">
          <a:xfrm>
            <a:off x="683567" y="5039195"/>
            <a:ext cx="7956000" cy="584775"/>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departments VALUES (340,</a:t>
            </a:r>
            <a:r>
              <a:rPr lang="en-US" sz="1600" b="1" dirty="0">
                <a:solidFill>
                  <a:srgbClr val="C00000"/>
                </a:solidFill>
                <a:latin typeface="Calibri"/>
                <a:ea typeface="+mn-ea"/>
                <a:cs typeface="Arial" charset="0"/>
              </a:rPr>
              <a:t>NULL</a:t>
            </a:r>
            <a:r>
              <a:rPr lang="en-US" sz="1600" b="1" dirty="0">
                <a:solidFill>
                  <a:prstClr val="black"/>
                </a:solidFill>
                <a:latin typeface="Calibri"/>
                <a:ea typeface="+mn-ea"/>
                <a:cs typeface="Arial" charset="0"/>
              </a:rPr>
              <a:t>, NULL,NULL);</a:t>
            </a:r>
          </a:p>
          <a:p>
            <a:pPr eaLnBrk="1" hangingPunct="1">
              <a:buClrTx/>
              <a:buFontTx/>
              <a:buNone/>
              <a:defRPr/>
            </a:pPr>
            <a:endParaRPr lang="es-MX" sz="800" b="1" dirty="0">
              <a:solidFill>
                <a:prstClr val="black"/>
              </a:solidFill>
              <a:latin typeface="Arial" pitchFamily="34" charset="0"/>
              <a:ea typeface="+mn-ea"/>
            </a:endParaRPr>
          </a:p>
        </p:txBody>
      </p:sp>
      <p:pic>
        <p:nvPicPr>
          <p:cNvPr id="17" name="Imagen 16">
            <a:extLst>
              <a:ext uri="{FF2B5EF4-FFF2-40B4-BE49-F238E27FC236}">
                <a16:creationId xmlns:a16="http://schemas.microsoft.com/office/drawing/2014/main" xmlns="" id="{D22FE695-B33E-4F9D-85E0-E9195D6EA3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5697" y="5689846"/>
            <a:ext cx="4752528" cy="502672"/>
          </a:xfrm>
          <a:prstGeom prst="rect">
            <a:avLst/>
          </a:prstGeom>
        </p:spPr>
      </p:pic>
      <p:pic>
        <p:nvPicPr>
          <p:cNvPr id="18" name="Imagen 17">
            <a:extLst>
              <a:ext uri="{FF2B5EF4-FFF2-40B4-BE49-F238E27FC236}">
                <a16:creationId xmlns:a16="http://schemas.microsoft.com/office/drawing/2014/main" xmlns="" id="{FE3DC8A4-FE2C-49A0-8312-29717A3E1A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95809" y="3908444"/>
            <a:ext cx="6752381" cy="514286"/>
          </a:xfrm>
          <a:prstGeom prst="rect">
            <a:avLst/>
          </a:prstGeom>
        </p:spPr>
      </p:pic>
    </p:spTree>
    <p:extLst>
      <p:ext uri="{BB962C8B-B14F-4D97-AF65-F5344CB8AC3E}">
        <p14:creationId xmlns:p14="http://schemas.microsoft.com/office/powerpoint/2010/main" val="21549628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Errores Frecuentes al </a:t>
            </a:r>
            <a:br>
              <a:rPr lang="es-CL" sz="2800" b="1" dirty="0">
                <a:solidFill>
                  <a:prstClr val="white"/>
                </a:solidFill>
                <a:latin typeface="Calibri"/>
              </a:rPr>
            </a:br>
            <a:r>
              <a:rPr lang="es-CL" sz="2800" b="1" dirty="0">
                <a:solidFill>
                  <a:prstClr val="white"/>
                </a:solidFill>
                <a:latin typeface="Calibri"/>
              </a:rPr>
              <a:t>Insertar Filas</a:t>
            </a:r>
          </a:p>
        </p:txBody>
      </p:sp>
      <p:sp>
        <p:nvSpPr>
          <p:cNvPr id="24" name="Marcador de contenido 1">
            <a:extLst>
              <a:ext uri="{FF2B5EF4-FFF2-40B4-BE49-F238E27FC236}">
                <a16:creationId xmlns:a16="http://schemas.microsoft.com/office/drawing/2014/main" xmlns="" id="{5DBE875B-96CC-4AD5-934B-AB0554A7901E}"/>
              </a:ext>
            </a:extLst>
          </p:cNvPr>
          <p:cNvSpPr txBox="1">
            <a:spLocks/>
          </p:cNvSpPr>
          <p:nvPr/>
        </p:nvSpPr>
        <p:spPr>
          <a:xfrm>
            <a:off x="590872" y="1196752"/>
            <a:ext cx="8229600" cy="4525963"/>
          </a:xfrm>
          <a:prstGeom prst="rect">
            <a:avLst/>
          </a:prstGeom>
        </p:spPr>
        <p:txBody>
          <a:bodyPr vert="horz" lIns="91440" tIns="45720" rIns="91440" bIns="45720" rtlCol="0">
            <a:no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a:lnSpc>
                <a:spcPct val="80000"/>
              </a:lnSpc>
              <a:buClrTx/>
              <a:defRPr/>
            </a:pPr>
            <a:r>
              <a:rPr lang="es-CL">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buFont typeface="Arial"/>
              <a:buNone/>
              <a:defRPr/>
            </a:pPr>
            <a:r>
              <a:rPr lang="es-CL" b="1">
                <a:solidFill>
                  <a:srgbClr val="C00000"/>
                </a:solidFill>
                <a:latin typeface="Calibri"/>
                <a:ea typeface="Arial Unicode MS" pitchFamily="34" charset="-128"/>
                <a:cs typeface="Times New Roman" pitchFamily="18" charset="0"/>
              </a:rPr>
              <a:t>	</a:t>
            </a:r>
          </a:p>
          <a:p>
            <a:pPr marL="609600" indent="-609600" algn="just">
              <a:lnSpc>
                <a:spcPct val="80000"/>
              </a:lnSpc>
              <a:buClrTx/>
              <a:buFont typeface="Arial"/>
              <a:buNone/>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r>
              <a:rPr lang="es-CL" b="1">
                <a:solidFill>
                  <a:srgbClr val="C00000"/>
                </a:solidFill>
                <a:latin typeface="Calibri"/>
                <a:ea typeface="Arial Unicode MS" pitchFamily="34" charset="-128"/>
                <a:cs typeface="Times New Roman" pitchFamily="18" charset="0"/>
              </a:rPr>
              <a:t>	</a:t>
            </a:r>
          </a:p>
          <a:p>
            <a:pPr algn="just">
              <a:lnSpc>
                <a:spcPct val="80000"/>
              </a:lnSpc>
              <a:buClrTx/>
              <a:defRPr/>
            </a:pPr>
            <a:endParaRPr lang="es-CL" b="1">
              <a:solidFill>
                <a:srgbClr val="C00000"/>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a:solidFill>
                <a:sysClr val="windowText" lastClr="000000">
                  <a:lumMod val="75000"/>
                  <a:lumOff val="25000"/>
                </a:sysClr>
              </a:solidFill>
              <a:latin typeface="Calibri"/>
              <a:ea typeface="Arial Unicode MS" pitchFamily="34" charset="-128"/>
              <a:cs typeface="Times New Roman" pitchFamily="18" charset="0"/>
            </a:endParaRPr>
          </a:p>
          <a:p>
            <a:pPr marL="0" indent="0">
              <a:buClrTx/>
              <a:buFont typeface="Arial"/>
              <a:buNone/>
              <a:defRPr/>
            </a:pPr>
            <a:endParaRPr lang="es-CL" dirty="0">
              <a:solidFill>
                <a:sysClr val="windowText" lastClr="000000">
                  <a:lumMod val="75000"/>
                  <a:lumOff val="25000"/>
                </a:sysClr>
              </a:solidFill>
              <a:latin typeface="Calibri"/>
            </a:endParaRPr>
          </a:p>
        </p:txBody>
      </p:sp>
      <p:sp>
        <p:nvSpPr>
          <p:cNvPr id="25" name="Text Box 5">
            <a:extLst>
              <a:ext uri="{FF2B5EF4-FFF2-40B4-BE49-F238E27FC236}">
                <a16:creationId xmlns:a16="http://schemas.microsoft.com/office/drawing/2014/main" xmlns="" id="{F2E48FBD-1566-42FD-BDE4-B42C96A363E2}"/>
              </a:ext>
            </a:extLst>
          </p:cNvPr>
          <p:cNvSpPr txBox="1">
            <a:spLocks noChangeArrowheads="1"/>
          </p:cNvSpPr>
          <p:nvPr/>
        </p:nvSpPr>
        <p:spPr bwMode="auto">
          <a:xfrm>
            <a:off x="720456" y="4953159"/>
            <a:ext cx="7956000" cy="830997"/>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employees VALUES(113, 'Louis', 'Popp', </a:t>
            </a:r>
            <a:r>
              <a:rPr lang="en-US" sz="1600" b="1" dirty="0">
                <a:solidFill>
                  <a:srgbClr val="C00000"/>
                </a:solidFill>
                <a:latin typeface="Calibri"/>
                <a:ea typeface="+mn-ea"/>
                <a:cs typeface="Arial" charset="0"/>
              </a:rPr>
              <a:t>'LPOPP'</a:t>
            </a:r>
            <a:r>
              <a:rPr lang="en-US" sz="1600" b="1" dirty="0">
                <a:solidFill>
                  <a:prstClr val="black"/>
                </a:solidFill>
                <a:latin typeface="Calibri"/>
                <a:ea typeface="+mn-ea"/>
                <a:cs typeface="Arial" charset="0"/>
              </a:rPr>
              <a:t>,  '515.124.4567', SYSDATE, </a:t>
            </a:r>
          </a:p>
          <a:p>
            <a:pPr eaLnBrk="1" hangingPunct="1">
              <a:buClrTx/>
              <a:buFontTx/>
              <a:buNone/>
              <a:defRPr/>
            </a:pPr>
            <a:r>
              <a:rPr lang="en-US" sz="1600" b="1" dirty="0">
                <a:solidFill>
                  <a:prstClr val="black"/>
                </a:solidFill>
                <a:latin typeface="Calibri"/>
                <a:ea typeface="+mn-ea"/>
                <a:cs typeface="Arial" charset="0"/>
              </a:rPr>
              <a:t>               'AC_ACCOUNT', 6900, NULL, 205, 100);</a:t>
            </a:r>
          </a:p>
          <a:p>
            <a:pPr eaLnBrk="1" hangingPunct="1">
              <a:buClrTx/>
              <a:buFontTx/>
              <a:buNone/>
              <a:defRPr/>
            </a:pPr>
            <a:endParaRPr lang="es-MX" sz="800" b="1" dirty="0">
              <a:solidFill>
                <a:prstClr val="black"/>
              </a:solidFill>
              <a:latin typeface="Arial" pitchFamily="34" charset="0"/>
              <a:ea typeface="+mn-ea"/>
            </a:endParaRPr>
          </a:p>
        </p:txBody>
      </p:sp>
      <p:sp>
        <p:nvSpPr>
          <p:cNvPr id="26" name="Text Box 5">
            <a:extLst>
              <a:ext uri="{FF2B5EF4-FFF2-40B4-BE49-F238E27FC236}">
                <a16:creationId xmlns:a16="http://schemas.microsoft.com/office/drawing/2014/main" xmlns="" id="{921877B1-100A-4CAF-AC6A-B2D3CF014A25}"/>
              </a:ext>
            </a:extLst>
          </p:cNvPr>
          <p:cNvSpPr txBox="1">
            <a:spLocks noChangeArrowheads="1"/>
          </p:cNvSpPr>
          <p:nvPr/>
        </p:nvSpPr>
        <p:spPr bwMode="auto">
          <a:xfrm>
            <a:off x="720456" y="1513382"/>
            <a:ext cx="7956000" cy="584775"/>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departments VALUES (340, '</a:t>
            </a:r>
            <a:r>
              <a:rPr lang="en-US" sz="1600" b="1" dirty="0" err="1">
                <a:solidFill>
                  <a:prstClr val="black"/>
                </a:solidFill>
                <a:latin typeface="Calibri"/>
                <a:ea typeface="+mn-ea"/>
                <a:cs typeface="Arial" charset="0"/>
              </a:rPr>
              <a:t>Informática</a:t>
            </a:r>
            <a:r>
              <a:rPr lang="en-US" sz="1600" b="1" dirty="0">
                <a:solidFill>
                  <a:prstClr val="black"/>
                </a:solidFill>
                <a:latin typeface="Calibri"/>
                <a:ea typeface="+mn-ea"/>
                <a:cs typeface="Arial" charset="0"/>
              </a:rPr>
              <a:t>',</a:t>
            </a:r>
            <a:r>
              <a:rPr lang="en-US" sz="1600" b="1" dirty="0">
                <a:solidFill>
                  <a:srgbClr val="C00000"/>
                </a:solidFill>
                <a:latin typeface="Calibri"/>
                <a:ea typeface="+mn-ea"/>
                <a:cs typeface="Arial" charset="0"/>
              </a:rPr>
              <a:t>'INFORM'</a:t>
            </a:r>
            <a:r>
              <a:rPr lang="en-US" sz="1600" b="1" dirty="0">
                <a:solidFill>
                  <a:prstClr val="black"/>
                </a:solidFill>
                <a:latin typeface="Calibri"/>
                <a:ea typeface="+mn-ea"/>
                <a:cs typeface="Arial" charset="0"/>
              </a:rPr>
              <a:t>,NULL);</a:t>
            </a:r>
          </a:p>
          <a:p>
            <a:pPr eaLnBrk="1" hangingPunct="1">
              <a:buClrTx/>
              <a:buFontTx/>
              <a:buNone/>
              <a:defRPr/>
            </a:pPr>
            <a:endParaRPr lang="es-MX" sz="800" b="1" dirty="0">
              <a:solidFill>
                <a:prstClr val="black"/>
              </a:solidFill>
              <a:latin typeface="Arial" pitchFamily="34" charset="0"/>
              <a:ea typeface="+mn-ea"/>
            </a:endParaRPr>
          </a:p>
        </p:txBody>
      </p:sp>
      <p:sp>
        <p:nvSpPr>
          <p:cNvPr id="27" name="Text Box 5">
            <a:extLst>
              <a:ext uri="{FF2B5EF4-FFF2-40B4-BE49-F238E27FC236}">
                <a16:creationId xmlns:a16="http://schemas.microsoft.com/office/drawing/2014/main" xmlns="" id="{5947C349-4CB4-4EC7-B16F-0966FA004D5C}"/>
              </a:ext>
            </a:extLst>
          </p:cNvPr>
          <p:cNvSpPr txBox="1">
            <a:spLocks noChangeArrowheads="1"/>
          </p:cNvSpPr>
          <p:nvPr/>
        </p:nvSpPr>
        <p:spPr bwMode="auto">
          <a:xfrm>
            <a:off x="720456" y="3136113"/>
            <a:ext cx="7956000" cy="830997"/>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employees VALUES(113, 'Louis', 'Popp', 'LPOPP’, '515.124.4567', SYSDATE, </a:t>
            </a:r>
          </a:p>
          <a:p>
            <a:pPr eaLnBrk="1" hangingPunct="1">
              <a:buClrTx/>
              <a:buFontTx/>
              <a:buNone/>
              <a:defRPr/>
            </a:pPr>
            <a:r>
              <a:rPr lang="en-US" sz="1600" b="1" dirty="0">
                <a:solidFill>
                  <a:prstClr val="black"/>
                </a:solidFill>
                <a:latin typeface="Calibri"/>
                <a:ea typeface="+mn-ea"/>
                <a:cs typeface="Arial" charset="0"/>
              </a:rPr>
              <a:t>               'AC_ACCOUNT', 6900, NULL, 205, </a:t>
            </a:r>
            <a:r>
              <a:rPr lang="en-US" sz="1600" b="1" dirty="0">
                <a:solidFill>
                  <a:srgbClr val="C00000"/>
                </a:solidFill>
                <a:latin typeface="Calibri"/>
                <a:ea typeface="+mn-ea"/>
                <a:cs typeface="Arial" charset="0"/>
              </a:rPr>
              <a:t>999</a:t>
            </a:r>
            <a:r>
              <a:rPr lang="en-US" sz="1600" b="1" dirty="0">
                <a:solidFill>
                  <a:prstClr val="black"/>
                </a:solidFill>
                <a:latin typeface="Calibri"/>
                <a:ea typeface="+mn-ea"/>
                <a:cs typeface="Arial" charset="0"/>
              </a:rPr>
              <a:t>);</a:t>
            </a:r>
          </a:p>
          <a:p>
            <a:pPr eaLnBrk="1" hangingPunct="1">
              <a:buClrTx/>
              <a:buFontTx/>
              <a:buNone/>
              <a:defRPr/>
            </a:pPr>
            <a:endParaRPr lang="en-US" sz="800" b="1" dirty="0">
              <a:solidFill>
                <a:prstClr val="black"/>
              </a:solidFill>
              <a:latin typeface="Calibri"/>
              <a:ea typeface="+mn-ea"/>
              <a:cs typeface="Arial" charset="0"/>
            </a:endParaRPr>
          </a:p>
        </p:txBody>
      </p:sp>
      <p:pic>
        <p:nvPicPr>
          <p:cNvPr id="28" name="Imagen 27">
            <a:extLst>
              <a:ext uri="{FF2B5EF4-FFF2-40B4-BE49-F238E27FC236}">
                <a16:creationId xmlns:a16="http://schemas.microsoft.com/office/drawing/2014/main" xmlns="" id="{CF450892-2EC0-4755-B744-C969949416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776" y="2161454"/>
            <a:ext cx="3960440" cy="464922"/>
          </a:xfrm>
          <a:prstGeom prst="rect">
            <a:avLst/>
          </a:prstGeom>
        </p:spPr>
      </p:pic>
      <p:pic>
        <p:nvPicPr>
          <p:cNvPr id="29" name="Imagen 28">
            <a:extLst>
              <a:ext uri="{FF2B5EF4-FFF2-40B4-BE49-F238E27FC236}">
                <a16:creationId xmlns:a16="http://schemas.microsoft.com/office/drawing/2014/main" xmlns="" id="{28F54F34-3CDC-4959-9B6F-78F2C3507B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2517" y="4048124"/>
            <a:ext cx="7305907" cy="437035"/>
          </a:xfrm>
          <a:prstGeom prst="rect">
            <a:avLst/>
          </a:prstGeom>
        </p:spPr>
      </p:pic>
      <p:pic>
        <p:nvPicPr>
          <p:cNvPr id="30" name="Imagen 29">
            <a:extLst>
              <a:ext uri="{FF2B5EF4-FFF2-40B4-BE49-F238E27FC236}">
                <a16:creationId xmlns:a16="http://schemas.microsoft.com/office/drawing/2014/main" xmlns="" id="{A38A553D-509E-4A71-BCA0-04D1735FD4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7008" y="5826297"/>
            <a:ext cx="7259408" cy="473066"/>
          </a:xfrm>
          <a:prstGeom prst="rect">
            <a:avLst/>
          </a:prstGeom>
        </p:spPr>
      </p:pic>
    </p:spTree>
    <p:extLst>
      <p:ext uri="{BB962C8B-B14F-4D97-AF65-F5344CB8AC3E}">
        <p14:creationId xmlns:p14="http://schemas.microsoft.com/office/powerpoint/2010/main" val="16033941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xmlns="" id="{548035E2-9379-2346-A89D-675F58CEB28A}"/>
              </a:ext>
            </a:extLst>
          </p:cNvPr>
          <p:cNvSpPr>
            <a:spLocks noGrp="1"/>
          </p:cNvSpPr>
          <p:nvPr>
            <p:ph type="title"/>
          </p:nvPr>
        </p:nvSpPr>
        <p:spPr>
          <a:xfrm>
            <a:off x="2556587" y="3257809"/>
            <a:ext cx="6499771" cy="1426158"/>
          </a:xfrm>
        </p:spPr>
        <p:txBody>
          <a:bodyPr/>
          <a:lstStyle/>
          <a:p>
            <a:r>
              <a:rPr lang="es-ES_tradnl" sz="4800" b="1" dirty="0"/>
              <a:t>Modificando Valores de las Tablas</a:t>
            </a:r>
          </a:p>
        </p:txBody>
      </p:sp>
    </p:spTree>
    <p:extLst>
      <p:ext uri="{BB962C8B-B14F-4D97-AF65-F5344CB8AC3E}">
        <p14:creationId xmlns:p14="http://schemas.microsoft.com/office/powerpoint/2010/main" val="37265670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2">
            <a:extLst>
              <a:ext uri="{FF2B5EF4-FFF2-40B4-BE49-F238E27FC236}">
                <a16:creationId xmlns:a16="http://schemas.microsoft.com/office/drawing/2014/main" xmlns="" id="{1524998E-C68B-4204-AF6B-FFCBA6D3FA24}"/>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Modificando Datos de las Tabla</a:t>
            </a:r>
          </a:p>
        </p:txBody>
      </p:sp>
      <p:pic>
        <p:nvPicPr>
          <p:cNvPr id="2" name="Imagen 1">
            <a:extLst>
              <a:ext uri="{FF2B5EF4-FFF2-40B4-BE49-F238E27FC236}">
                <a16:creationId xmlns:a16="http://schemas.microsoft.com/office/drawing/2014/main" xmlns="" id="{06860776-5023-413C-8452-2AB695424743}"/>
              </a:ext>
            </a:extLst>
          </p:cNvPr>
          <p:cNvPicPr>
            <a:picLocks noChangeAspect="1"/>
          </p:cNvPicPr>
          <p:nvPr/>
        </p:nvPicPr>
        <p:blipFill>
          <a:blip r:embed="rId3"/>
          <a:stretch>
            <a:fillRect/>
          </a:stretch>
        </p:blipFill>
        <p:spPr>
          <a:xfrm>
            <a:off x="108970" y="1338037"/>
            <a:ext cx="8888738" cy="5114987"/>
          </a:xfrm>
          <a:prstGeom prst="rect">
            <a:avLst/>
          </a:prstGeom>
        </p:spPr>
      </p:pic>
    </p:spTree>
    <p:extLst>
      <p:ext uri="{BB962C8B-B14F-4D97-AF65-F5344CB8AC3E}">
        <p14:creationId xmlns:p14="http://schemas.microsoft.com/office/powerpoint/2010/main" val="282603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2">
            <a:extLst>
              <a:ext uri="{FF2B5EF4-FFF2-40B4-BE49-F238E27FC236}">
                <a16:creationId xmlns:a16="http://schemas.microsoft.com/office/drawing/2014/main" xmlns="" id="{1524998E-C68B-4204-AF6B-FFCBA6D3FA24}"/>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Modificando Datos de las Tabla</a:t>
            </a:r>
          </a:p>
        </p:txBody>
      </p:sp>
      <p:sp>
        <p:nvSpPr>
          <p:cNvPr id="9" name="Marcador de contenido 1">
            <a:extLst>
              <a:ext uri="{FF2B5EF4-FFF2-40B4-BE49-F238E27FC236}">
                <a16:creationId xmlns:a16="http://schemas.microsoft.com/office/drawing/2014/main" xmlns="" id="{6952FB4B-DF13-4BF4-A5EF-ACC5BA651EB1}"/>
              </a:ext>
            </a:extLst>
          </p:cNvPr>
          <p:cNvSpPr txBox="1">
            <a:spLocks/>
          </p:cNvSpPr>
          <p:nvPr/>
        </p:nvSpPr>
        <p:spPr>
          <a:xfrm>
            <a:off x="590872" y="1340768"/>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defTabSz="457200">
              <a:lnSpc>
                <a:spcPct val="80000"/>
              </a:lnSpc>
              <a:buClrTx/>
              <a:buFont typeface="Arial" charset="0"/>
              <a:buChar char="•"/>
            </a:pPr>
            <a:r>
              <a:rPr lang="es-CL">
                <a:solidFill>
                  <a:prstClr val="black">
                    <a:lumMod val="75000"/>
                    <a:lumOff val="25000"/>
                  </a:prstClr>
                </a:solidFill>
                <a:latin typeface="Calibri"/>
                <a:ea typeface="ＭＳ Ｐゴシック" pitchFamily="34" charset="-128"/>
              </a:rPr>
              <a:t>Sintaxis:</a:t>
            </a: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r>
              <a:rPr lang="es-CL">
                <a:solidFill>
                  <a:prstClr val="black">
                    <a:lumMod val="75000"/>
                    <a:lumOff val="25000"/>
                  </a:prstClr>
                </a:solidFill>
                <a:latin typeface="Calibri"/>
                <a:ea typeface="ＭＳ Ｐゴシック" pitchFamily="34" charset="-128"/>
              </a:rPr>
              <a:t>Ejemplo:</a:t>
            </a: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r>
              <a:rPr lang="es-CL">
                <a:solidFill>
                  <a:prstClr val="black">
                    <a:lumMod val="75000"/>
                    <a:lumOff val="25000"/>
                  </a:prstClr>
                </a:solidFill>
                <a:latin typeface="Calibri"/>
                <a:ea typeface="ＭＳ Ｐゴシック" pitchFamily="34" charset="-128"/>
              </a:rPr>
              <a:t>Ejemplo:</a:t>
            </a: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0" indent="0" algn="just" defTabSz="457200">
              <a:lnSpc>
                <a:spcPct val="80000"/>
              </a:lnSpc>
              <a:buClrTx/>
              <a:buFont typeface="Arial"/>
              <a:buNone/>
            </a:pPr>
            <a:endParaRPr lang="es-CL" dirty="0">
              <a:solidFill>
                <a:prstClr val="black">
                  <a:lumMod val="75000"/>
                  <a:lumOff val="25000"/>
                </a:prstClr>
              </a:solidFill>
              <a:latin typeface="Times New Roman" pitchFamily="18" charset="0"/>
              <a:ea typeface="ＭＳ Ｐゴシック" pitchFamily="34" charset="-128"/>
            </a:endParaRPr>
          </a:p>
        </p:txBody>
      </p:sp>
      <p:sp>
        <p:nvSpPr>
          <p:cNvPr id="10" name="Text Box 5">
            <a:extLst>
              <a:ext uri="{FF2B5EF4-FFF2-40B4-BE49-F238E27FC236}">
                <a16:creationId xmlns:a16="http://schemas.microsoft.com/office/drawing/2014/main" xmlns="" id="{B3310E21-6884-4EE8-B9BE-D4933BA96E81}"/>
              </a:ext>
            </a:extLst>
          </p:cNvPr>
          <p:cNvSpPr txBox="1">
            <a:spLocks noChangeArrowheads="1"/>
          </p:cNvSpPr>
          <p:nvPr/>
        </p:nvSpPr>
        <p:spPr bwMode="auto">
          <a:xfrm>
            <a:off x="1331640" y="1657398"/>
            <a:ext cx="5184576" cy="1169551"/>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s-CL" sz="1800" b="1" dirty="0">
                <a:solidFill>
                  <a:prstClr val="black"/>
                </a:solidFill>
                <a:latin typeface="Calibri"/>
                <a:ea typeface="+mn-ea"/>
                <a:cs typeface="Arial" charset="0"/>
              </a:rPr>
              <a:t>UPDATE </a:t>
            </a:r>
            <a:r>
              <a:rPr lang="es-CL" sz="1800" b="1" i="1" dirty="0">
                <a:solidFill>
                  <a:prstClr val="black"/>
                </a:solidFill>
                <a:latin typeface="Calibri"/>
                <a:ea typeface="+mn-ea"/>
                <a:cs typeface="Arial" charset="0"/>
              </a:rPr>
              <a:t>tabla</a:t>
            </a:r>
          </a:p>
          <a:p>
            <a:pPr eaLnBrk="1" hangingPunct="1">
              <a:buClrTx/>
              <a:buFontTx/>
              <a:buNone/>
              <a:defRPr/>
            </a:pPr>
            <a:r>
              <a:rPr lang="es-CL" sz="1800" b="1" dirty="0">
                <a:solidFill>
                  <a:prstClr val="black"/>
                </a:solidFill>
                <a:latin typeface="Calibri"/>
                <a:ea typeface="+mn-ea"/>
                <a:cs typeface="Arial" charset="0"/>
              </a:rPr>
              <a:t>        SET </a:t>
            </a:r>
            <a:r>
              <a:rPr lang="es-CL" sz="1800" b="1" i="1" dirty="0">
                <a:solidFill>
                  <a:prstClr val="black"/>
                </a:solidFill>
                <a:latin typeface="Calibri"/>
                <a:ea typeface="+mn-ea"/>
                <a:cs typeface="Arial" charset="0"/>
              </a:rPr>
              <a:t>columna</a:t>
            </a:r>
            <a:r>
              <a:rPr lang="es-CL" sz="1800" b="1" dirty="0">
                <a:solidFill>
                  <a:prstClr val="black"/>
                </a:solidFill>
                <a:latin typeface="Calibri"/>
                <a:ea typeface="+mn-ea"/>
                <a:cs typeface="Arial" charset="0"/>
              </a:rPr>
              <a:t> = </a:t>
            </a:r>
            <a:r>
              <a:rPr lang="es-CL" sz="1800" b="1" i="1" dirty="0">
                <a:solidFill>
                  <a:prstClr val="black"/>
                </a:solidFill>
                <a:latin typeface="Calibri"/>
                <a:ea typeface="+mn-ea"/>
                <a:cs typeface="Arial" charset="0"/>
              </a:rPr>
              <a:t>valor</a:t>
            </a:r>
            <a:r>
              <a:rPr lang="es-CL" sz="1800" b="1" dirty="0">
                <a:solidFill>
                  <a:prstClr val="black"/>
                </a:solidFill>
                <a:latin typeface="Calibri"/>
                <a:ea typeface="+mn-ea"/>
                <a:cs typeface="Arial" charset="0"/>
              </a:rPr>
              <a:t> [, </a:t>
            </a:r>
            <a:r>
              <a:rPr lang="es-CL" sz="1800" b="1" i="1" dirty="0">
                <a:solidFill>
                  <a:prstClr val="black"/>
                </a:solidFill>
                <a:latin typeface="Calibri"/>
                <a:ea typeface="+mn-ea"/>
                <a:cs typeface="Arial" charset="0"/>
              </a:rPr>
              <a:t>columna</a:t>
            </a:r>
            <a:r>
              <a:rPr lang="es-CL" sz="1800" b="1" dirty="0">
                <a:solidFill>
                  <a:prstClr val="black"/>
                </a:solidFill>
                <a:latin typeface="Calibri"/>
                <a:ea typeface="+mn-ea"/>
                <a:cs typeface="Arial" charset="0"/>
              </a:rPr>
              <a:t> = </a:t>
            </a:r>
            <a:r>
              <a:rPr lang="es-CL" sz="1800" b="1" i="1" dirty="0">
                <a:solidFill>
                  <a:prstClr val="black"/>
                </a:solidFill>
                <a:latin typeface="Calibri"/>
                <a:ea typeface="+mn-ea"/>
                <a:cs typeface="Arial" charset="0"/>
              </a:rPr>
              <a:t>valor</a:t>
            </a:r>
            <a:r>
              <a:rPr lang="es-CL" sz="1800" b="1" dirty="0">
                <a:solidFill>
                  <a:prstClr val="black"/>
                </a:solidFill>
                <a:latin typeface="Calibri"/>
                <a:ea typeface="+mn-ea"/>
                <a:cs typeface="Arial" charset="0"/>
              </a:rPr>
              <a:t>, ...]</a:t>
            </a:r>
          </a:p>
          <a:p>
            <a:pPr eaLnBrk="1" hangingPunct="1">
              <a:buClrTx/>
              <a:buFontTx/>
              <a:buNone/>
              <a:defRPr/>
            </a:pPr>
            <a:r>
              <a:rPr lang="es-CL" sz="1800" b="1" dirty="0">
                <a:solidFill>
                  <a:prstClr val="black"/>
                </a:solidFill>
                <a:latin typeface="Calibri"/>
                <a:ea typeface="+mn-ea"/>
                <a:cs typeface="Arial" charset="0"/>
              </a:rPr>
              <a:t>[WHERE </a:t>
            </a:r>
            <a:r>
              <a:rPr lang="es-CL" sz="1800" b="1" i="1" dirty="0">
                <a:solidFill>
                  <a:prstClr val="black"/>
                </a:solidFill>
                <a:latin typeface="Calibri"/>
                <a:ea typeface="+mn-ea"/>
                <a:cs typeface="Arial" charset="0"/>
              </a:rPr>
              <a:t>condición</a:t>
            </a:r>
            <a:r>
              <a:rPr lang="es-CL" sz="18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sp>
        <p:nvSpPr>
          <p:cNvPr id="11" name="Text Box 5">
            <a:extLst>
              <a:ext uri="{FF2B5EF4-FFF2-40B4-BE49-F238E27FC236}">
                <a16:creationId xmlns:a16="http://schemas.microsoft.com/office/drawing/2014/main" xmlns="" id="{E3B6D448-D576-4336-AEF9-D1F16A422551}"/>
              </a:ext>
            </a:extLst>
          </p:cNvPr>
          <p:cNvSpPr txBox="1">
            <a:spLocks noChangeArrowheads="1"/>
          </p:cNvSpPr>
          <p:nvPr/>
        </p:nvSpPr>
        <p:spPr bwMode="auto">
          <a:xfrm>
            <a:off x="1331640" y="3473927"/>
            <a:ext cx="5184576"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a:t>
            </a:r>
          </a:p>
          <a:p>
            <a:pPr eaLnBrk="1" hangingPunct="1">
              <a:buClrTx/>
              <a:buFontTx/>
              <a:buNone/>
              <a:defRPr/>
            </a:pPr>
            <a:r>
              <a:rPr lang="en-US" sz="1600" b="1" dirty="0">
                <a:solidFill>
                  <a:prstClr val="black"/>
                </a:solidFill>
                <a:latin typeface="Calibri"/>
                <a:ea typeface="+mn-ea"/>
                <a:cs typeface="Arial" charset="0"/>
              </a:rPr>
              <a:t>        SET department_id = 110</a:t>
            </a:r>
          </a:p>
          <a:p>
            <a:pPr eaLnBrk="1" hangingPunct="1">
              <a:buClrTx/>
              <a:buFontTx/>
              <a:buNone/>
              <a:defRPr/>
            </a:pPr>
            <a:r>
              <a:rPr lang="en-US" sz="1600" b="1" dirty="0">
                <a:solidFill>
                  <a:prstClr val="black"/>
                </a:solidFill>
                <a:latin typeface="Calibri"/>
                <a:ea typeface="+mn-ea"/>
                <a:cs typeface="Arial" charset="0"/>
              </a:rPr>
              <a:t> WHERE employee_id IN (103, 104);</a:t>
            </a:r>
            <a:endParaRPr lang="es-CL" sz="1600" b="1" dirty="0">
              <a:solidFill>
                <a:prstClr val="black"/>
              </a:solidFill>
              <a:latin typeface="Calibri"/>
              <a:ea typeface="+mn-ea"/>
              <a:cs typeface="Arial" charset="0"/>
            </a:endParaRPr>
          </a:p>
          <a:p>
            <a:pPr eaLnBrk="1" hangingPunct="1">
              <a:buClrTx/>
              <a:buFontTx/>
              <a:buNone/>
              <a:defRPr/>
            </a:pPr>
            <a:endParaRPr lang="es-MX" sz="800" b="1" dirty="0">
              <a:solidFill>
                <a:prstClr val="black"/>
              </a:solidFill>
              <a:latin typeface="Arial" pitchFamily="34" charset="0"/>
              <a:ea typeface="+mn-ea"/>
            </a:endParaRPr>
          </a:p>
        </p:txBody>
      </p:sp>
      <p:sp>
        <p:nvSpPr>
          <p:cNvPr id="12" name="Text Box 5">
            <a:extLst>
              <a:ext uri="{FF2B5EF4-FFF2-40B4-BE49-F238E27FC236}">
                <a16:creationId xmlns:a16="http://schemas.microsoft.com/office/drawing/2014/main" xmlns="" id="{F55D4D42-46C9-41C0-B5C7-30420DA6F9FE}"/>
              </a:ext>
            </a:extLst>
          </p:cNvPr>
          <p:cNvSpPr txBox="1">
            <a:spLocks noChangeArrowheads="1"/>
          </p:cNvSpPr>
          <p:nvPr/>
        </p:nvSpPr>
        <p:spPr bwMode="auto">
          <a:xfrm>
            <a:off x="1331640" y="5013176"/>
            <a:ext cx="5184576"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charset="0"/>
              </a:rPr>
              <a:t>UPDATE employees</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charset="0"/>
              </a:rPr>
              <a:t>       SET hire_date = SYSDATE – 2,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a:ea typeface="+mn-ea"/>
                <a:cs typeface="Arial" charset="0"/>
              </a:rPr>
              <a:t>               salary = salary * 2;</a:t>
            </a:r>
            <a:endParaRPr kumimoji="0" lang="es-CL" sz="1600" b="1"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1" i="0" u="none" strike="noStrike" kern="1200" cap="none" spc="0" normalizeH="0" baseline="0" noProof="0" dirty="0">
              <a:ln>
                <a:noFill/>
              </a:ln>
              <a:solidFill>
                <a:prstClr val="black"/>
              </a:solidFill>
              <a:effectLst/>
              <a:uLnTx/>
              <a:uFillTx/>
              <a:latin typeface="Arial" pitchFamily="34" charset="0"/>
              <a:ea typeface="+mn-ea"/>
              <a:cs typeface="Arial" panose="020B0604020202020204" pitchFamily="34" charset="0"/>
            </a:endParaRPr>
          </a:p>
        </p:txBody>
      </p:sp>
    </p:spTree>
    <p:extLst>
      <p:ext uri="{BB962C8B-B14F-4D97-AF65-F5344CB8AC3E}">
        <p14:creationId xmlns:p14="http://schemas.microsoft.com/office/powerpoint/2010/main" val="16195647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2">
            <a:extLst>
              <a:ext uri="{FF2B5EF4-FFF2-40B4-BE49-F238E27FC236}">
                <a16:creationId xmlns:a16="http://schemas.microsoft.com/office/drawing/2014/main" xmlns="" id="{1524998E-C68B-4204-AF6B-FFCBA6D3FA24}"/>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Modificando Datos de las Tabla</a:t>
            </a:r>
          </a:p>
        </p:txBody>
      </p:sp>
      <p:sp>
        <p:nvSpPr>
          <p:cNvPr id="15" name="Marcador de contenido 1">
            <a:extLst>
              <a:ext uri="{FF2B5EF4-FFF2-40B4-BE49-F238E27FC236}">
                <a16:creationId xmlns:a16="http://schemas.microsoft.com/office/drawing/2014/main" xmlns="" id="{8297BCE4-80C4-449C-8C92-B45F6F6D7543}"/>
              </a:ext>
            </a:extLst>
          </p:cNvPr>
          <p:cNvSpPr txBox="1">
            <a:spLocks/>
          </p:cNvSpPr>
          <p:nvPr/>
        </p:nvSpPr>
        <p:spPr>
          <a:xfrm>
            <a:off x="590872" y="1387637"/>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defTabSz="457200">
              <a:lnSpc>
                <a:spcPct val="80000"/>
              </a:lnSpc>
              <a:buClrTx/>
              <a:buFont typeface="Arial" charset="0"/>
              <a:buChar char="•"/>
              <a:defRPr/>
            </a:pPr>
            <a:r>
              <a:rPr lang="es-CL" dirty="0">
                <a:solidFill>
                  <a:sysClr val="windowText" lastClr="000000">
                    <a:lumMod val="75000"/>
                    <a:lumOff val="25000"/>
                  </a:sysClr>
                </a:solidFill>
                <a:latin typeface="Calibri"/>
                <a:ea typeface="ＭＳ Ｐゴシック" pitchFamily="34" charset="-128"/>
              </a:rPr>
              <a:t>Ejemplo:</a:t>
            </a: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MX" dirty="0">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sz="1100" dirty="0">
              <a:solidFill>
                <a:sysClr val="windowText" lastClr="000000">
                  <a:lumMod val="75000"/>
                  <a:lumOff val="25000"/>
                </a:sysClr>
              </a:solidFill>
              <a:latin typeface="Calibri"/>
            </a:endParaRPr>
          </a:p>
          <a:p>
            <a:pPr marL="0" indent="0" algn="just" defTabSz="457200">
              <a:lnSpc>
                <a:spcPct val="80000"/>
              </a:lnSpc>
              <a:buClrTx/>
              <a:buFont typeface="Arial"/>
              <a:buNone/>
              <a:defRPr/>
            </a:pPr>
            <a:endParaRPr lang="es-MX" dirty="0">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MX"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MX"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r>
              <a:rPr lang="es-MX" dirty="0">
                <a:solidFill>
                  <a:sysClr val="windowText" lastClr="000000">
                    <a:lumMod val="75000"/>
                    <a:lumOff val="25000"/>
                  </a:sysClr>
                </a:solidFill>
                <a:latin typeface="Calibri"/>
                <a:ea typeface="ＭＳ Ｐゴシック" pitchFamily="34" charset="-128"/>
              </a:rPr>
              <a:t>Ejemplo</a:t>
            </a:r>
            <a:endParaRPr lang="es-CL" dirty="0">
              <a:solidFill>
                <a:sysClr val="windowText" lastClr="000000">
                  <a:lumMod val="75000"/>
                  <a:lumOff val="25000"/>
                </a:sysClr>
              </a:solidFill>
              <a:latin typeface="Calibri"/>
              <a:ea typeface="ＭＳ Ｐゴシック" pitchFamily="34" charset="-128"/>
            </a:endParaRPr>
          </a:p>
          <a:p>
            <a:pPr>
              <a:buClrTx/>
              <a:defRPr/>
            </a:pPr>
            <a:endParaRPr lang="es-CL" dirty="0">
              <a:solidFill>
                <a:sysClr val="windowText" lastClr="000000">
                  <a:lumMod val="75000"/>
                  <a:lumOff val="25000"/>
                </a:sysClr>
              </a:solidFill>
              <a:latin typeface="Calibri"/>
            </a:endParaRPr>
          </a:p>
        </p:txBody>
      </p:sp>
      <p:sp>
        <p:nvSpPr>
          <p:cNvPr id="16" name="Text Box 5">
            <a:extLst>
              <a:ext uri="{FF2B5EF4-FFF2-40B4-BE49-F238E27FC236}">
                <a16:creationId xmlns:a16="http://schemas.microsoft.com/office/drawing/2014/main" xmlns="" id="{A55AC1FD-1CFF-4060-865A-8C27A3615C2C}"/>
              </a:ext>
            </a:extLst>
          </p:cNvPr>
          <p:cNvSpPr txBox="1">
            <a:spLocks noChangeArrowheads="1"/>
          </p:cNvSpPr>
          <p:nvPr/>
        </p:nvSpPr>
        <p:spPr bwMode="auto">
          <a:xfrm>
            <a:off x="1187624" y="4620906"/>
            <a:ext cx="6768752" cy="156966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 </a:t>
            </a:r>
          </a:p>
          <a:p>
            <a:pPr eaLnBrk="1" hangingPunct="1">
              <a:buClrTx/>
              <a:buFontTx/>
              <a:buNone/>
              <a:defRPr/>
            </a:pPr>
            <a:r>
              <a:rPr lang="en-US" sz="1600" b="1" dirty="0">
                <a:solidFill>
                  <a:prstClr val="black"/>
                </a:solidFill>
                <a:latin typeface="Calibri"/>
                <a:ea typeface="+mn-ea"/>
                <a:cs typeface="Arial" charset="0"/>
              </a:rPr>
              <a:t>        SET salary =  (SELECT ROUND(AVG(salary))</a:t>
            </a:r>
          </a:p>
          <a:p>
            <a:pPr eaLnBrk="1" hangingPunct="1">
              <a:buClrTx/>
              <a:buFontTx/>
              <a:buNone/>
              <a:defRPr/>
            </a:pPr>
            <a:r>
              <a:rPr lang="en-US" sz="1600" b="1" dirty="0">
                <a:solidFill>
                  <a:prstClr val="black"/>
                </a:solidFill>
                <a:latin typeface="Calibri"/>
                <a:ea typeface="+mn-ea"/>
                <a:cs typeface="Arial" charset="0"/>
              </a:rPr>
              <a:t>                                   FROM employees)</a:t>
            </a:r>
          </a:p>
          <a:p>
            <a:pPr eaLnBrk="1" hangingPunct="1">
              <a:buClrTx/>
              <a:buFontTx/>
              <a:buNone/>
              <a:defRPr/>
            </a:pPr>
            <a:r>
              <a:rPr lang="en-US" sz="1600" b="1" dirty="0">
                <a:solidFill>
                  <a:prstClr val="black"/>
                </a:solidFill>
                <a:latin typeface="Calibri"/>
                <a:ea typeface="+mn-ea"/>
                <a:cs typeface="Arial" charset="0"/>
              </a:rPr>
              <a:t> WHERE salary = (SELECT MIN(salary)</a:t>
            </a:r>
          </a:p>
          <a:p>
            <a:pPr eaLnBrk="1" hangingPunct="1">
              <a:buClrTx/>
              <a:buFontTx/>
              <a:buNone/>
              <a:defRPr/>
            </a:pPr>
            <a:r>
              <a:rPr lang="en-US" sz="1600" b="1" dirty="0">
                <a:solidFill>
                  <a:prstClr val="black"/>
                </a:solidFill>
                <a:latin typeface="Calibri"/>
                <a:ea typeface="+mn-ea"/>
                <a:cs typeface="Arial" charset="0"/>
              </a:rPr>
              <a:t>                                    FROM employees);</a:t>
            </a:r>
          </a:p>
          <a:p>
            <a:pPr eaLnBrk="1" hangingPunct="1">
              <a:buClrTx/>
              <a:buFontTx/>
              <a:buNone/>
              <a:defRPr/>
            </a:pPr>
            <a:endParaRPr lang="es-MX" sz="800" b="1" dirty="0">
              <a:solidFill>
                <a:prstClr val="black"/>
              </a:solidFill>
              <a:latin typeface="Arial" pitchFamily="34" charset="0"/>
              <a:ea typeface="+mn-ea"/>
            </a:endParaRPr>
          </a:p>
        </p:txBody>
      </p:sp>
      <p:sp>
        <p:nvSpPr>
          <p:cNvPr id="17" name="Text Box 5">
            <a:extLst>
              <a:ext uri="{FF2B5EF4-FFF2-40B4-BE49-F238E27FC236}">
                <a16:creationId xmlns:a16="http://schemas.microsoft.com/office/drawing/2014/main" xmlns="" id="{BF77B875-56AA-4DD4-9C99-98A37782AE3E}"/>
              </a:ext>
            </a:extLst>
          </p:cNvPr>
          <p:cNvSpPr txBox="1">
            <a:spLocks noChangeArrowheads="1"/>
          </p:cNvSpPr>
          <p:nvPr/>
        </p:nvSpPr>
        <p:spPr bwMode="auto">
          <a:xfrm>
            <a:off x="1195326" y="1732209"/>
            <a:ext cx="6761050" cy="2062103"/>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a:t>
            </a:r>
          </a:p>
          <a:p>
            <a:pPr eaLnBrk="1" hangingPunct="1">
              <a:buClrTx/>
              <a:buFontTx/>
              <a:buNone/>
              <a:defRPr/>
            </a:pPr>
            <a:r>
              <a:rPr lang="en-US" sz="1600" b="1" dirty="0">
                <a:solidFill>
                  <a:prstClr val="black"/>
                </a:solidFill>
                <a:latin typeface="Calibri"/>
                <a:ea typeface="+mn-ea"/>
                <a:cs typeface="Arial" charset="0"/>
              </a:rPr>
              <a:t>        SET salary = CASE</a:t>
            </a:r>
          </a:p>
          <a:p>
            <a:pPr eaLnBrk="1" hangingPunct="1">
              <a:buClrTx/>
              <a:buFontTx/>
              <a:buNone/>
              <a:defRPr/>
            </a:pPr>
            <a:r>
              <a:rPr lang="en-US" sz="1600" b="1" dirty="0">
                <a:solidFill>
                  <a:prstClr val="black"/>
                </a:solidFill>
                <a:latin typeface="Calibri"/>
                <a:ea typeface="+mn-ea"/>
                <a:cs typeface="Arial" charset="0"/>
              </a:rPr>
              <a:t>       WHEN extract(year from hire_date)=2004 THEN ROUND(salary*1.15)</a:t>
            </a:r>
          </a:p>
          <a:p>
            <a:pPr eaLnBrk="1" hangingPunct="1">
              <a:buClrTx/>
              <a:buFontTx/>
              <a:buNone/>
              <a:defRPr/>
            </a:pPr>
            <a:r>
              <a:rPr lang="en-US" sz="1600" b="1" dirty="0">
                <a:solidFill>
                  <a:prstClr val="black"/>
                </a:solidFill>
                <a:latin typeface="Calibri"/>
                <a:ea typeface="+mn-ea"/>
                <a:cs typeface="Arial" charset="0"/>
              </a:rPr>
              <a:t>       WHEN extract(year from hire_date)=2005 THEN ROUND(salary*1.13)</a:t>
            </a:r>
          </a:p>
          <a:p>
            <a:pPr eaLnBrk="1" hangingPunct="1">
              <a:buClrTx/>
              <a:buFontTx/>
              <a:buNone/>
              <a:defRPr/>
            </a:pPr>
            <a:r>
              <a:rPr lang="en-US" sz="1600" b="1" dirty="0">
                <a:solidFill>
                  <a:prstClr val="black"/>
                </a:solidFill>
                <a:latin typeface="Calibri"/>
                <a:ea typeface="+mn-ea"/>
                <a:cs typeface="Arial" charset="0"/>
              </a:rPr>
              <a:t>       ELSE ROUND(salary*1.105)</a:t>
            </a:r>
          </a:p>
          <a:p>
            <a:pPr eaLnBrk="1" hangingPunct="1">
              <a:buClrTx/>
              <a:buFontTx/>
              <a:buNone/>
              <a:defRPr/>
            </a:pPr>
            <a:r>
              <a:rPr lang="en-US" sz="1600" b="1" dirty="0">
                <a:solidFill>
                  <a:prstClr val="black"/>
                </a:solidFill>
                <a:latin typeface="Calibri"/>
                <a:ea typeface="+mn-ea"/>
                <a:cs typeface="Arial" charset="0"/>
              </a:rPr>
              <a:t>       END</a:t>
            </a:r>
          </a:p>
          <a:p>
            <a:pPr eaLnBrk="1" hangingPunct="1">
              <a:buClrTx/>
              <a:buFontTx/>
              <a:buNone/>
              <a:defRPr/>
            </a:pPr>
            <a:r>
              <a:rPr lang="en-US" sz="1600" b="1" dirty="0">
                <a:solidFill>
                  <a:prstClr val="black"/>
                </a:solidFill>
                <a:latin typeface="Calibri"/>
                <a:ea typeface="+mn-ea"/>
                <a:cs typeface="Arial" charset="0"/>
              </a:rPr>
              <a:t>WHERE </a:t>
            </a:r>
            <a:r>
              <a:rPr lang="en-US" sz="1600" b="1" dirty="0" err="1">
                <a:solidFill>
                  <a:prstClr val="black"/>
                </a:solidFill>
                <a:latin typeface="Calibri"/>
                <a:ea typeface="+mn-ea"/>
                <a:cs typeface="Arial" charset="0"/>
              </a:rPr>
              <a:t>manager_id</a:t>
            </a:r>
            <a:r>
              <a:rPr lang="en-US" sz="1600" b="1" dirty="0">
                <a:solidFill>
                  <a:prstClr val="black"/>
                </a:solidFill>
                <a:latin typeface="Calibri"/>
                <a:ea typeface="+mn-ea"/>
                <a:cs typeface="Arial" charset="0"/>
              </a:rPr>
              <a:t> IN(145,147);</a:t>
            </a:r>
          </a:p>
          <a:p>
            <a:pPr eaLnBrk="1" hangingPunct="1">
              <a:buClrTx/>
              <a:buFontTx/>
              <a:buNone/>
              <a:defRPr/>
            </a:pPr>
            <a:endParaRPr lang="es-MX" sz="800" b="1" dirty="0">
              <a:solidFill>
                <a:prstClr val="black"/>
              </a:solidFill>
              <a:latin typeface="Arial" pitchFamily="34" charset="0"/>
              <a:ea typeface="+mn-ea"/>
            </a:endParaRPr>
          </a:p>
        </p:txBody>
      </p:sp>
    </p:spTree>
    <p:extLst>
      <p:ext uri="{BB962C8B-B14F-4D97-AF65-F5344CB8AC3E}">
        <p14:creationId xmlns:p14="http://schemas.microsoft.com/office/powerpoint/2010/main" val="28838897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2">
            <a:extLst>
              <a:ext uri="{FF2B5EF4-FFF2-40B4-BE49-F238E27FC236}">
                <a16:creationId xmlns:a16="http://schemas.microsoft.com/office/drawing/2014/main" xmlns="" id="{D9FE8064-633A-4D51-BB1E-0A92492759F1}"/>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Errores Frecuentes al </a:t>
            </a:r>
            <a:br>
              <a:rPr lang="es-CL" sz="2800" b="1" dirty="0">
                <a:solidFill>
                  <a:prstClr val="white"/>
                </a:solidFill>
                <a:latin typeface="Calibri"/>
              </a:rPr>
            </a:br>
            <a:r>
              <a:rPr lang="es-CL" sz="2800" b="1" dirty="0">
                <a:solidFill>
                  <a:prstClr val="white"/>
                </a:solidFill>
                <a:latin typeface="Calibri"/>
              </a:rPr>
              <a:t>Actualizar Datos</a:t>
            </a:r>
          </a:p>
        </p:txBody>
      </p:sp>
      <p:pic>
        <p:nvPicPr>
          <p:cNvPr id="10" name="Imagen 9">
            <a:extLst>
              <a:ext uri="{FF2B5EF4-FFF2-40B4-BE49-F238E27FC236}">
                <a16:creationId xmlns:a16="http://schemas.microsoft.com/office/drawing/2014/main" xmlns="" id="{19E4C14D-A072-4DBE-B45E-AB16E9BE6C54}"/>
              </a:ext>
            </a:extLst>
          </p:cNvPr>
          <p:cNvPicPr>
            <a:picLocks noChangeAspect="1"/>
          </p:cNvPicPr>
          <p:nvPr/>
        </p:nvPicPr>
        <p:blipFill>
          <a:blip r:embed="rId3"/>
          <a:stretch>
            <a:fillRect/>
          </a:stretch>
        </p:blipFill>
        <p:spPr>
          <a:xfrm>
            <a:off x="642492" y="1332013"/>
            <a:ext cx="7868505" cy="5050126"/>
          </a:xfrm>
          <a:prstGeom prst="rect">
            <a:avLst/>
          </a:prstGeom>
        </p:spPr>
      </p:pic>
    </p:spTree>
    <p:extLst>
      <p:ext uri="{BB962C8B-B14F-4D97-AF65-F5344CB8AC3E}">
        <p14:creationId xmlns:p14="http://schemas.microsoft.com/office/powerpoint/2010/main" val="4153974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xmlns="" id="{71DCFFB2-9AD1-704E-96BD-9E25D01600D1}"/>
              </a:ext>
            </a:extLst>
          </p:cNvPr>
          <p:cNvSpPr>
            <a:spLocks noGrp="1"/>
          </p:cNvSpPr>
          <p:nvPr>
            <p:ph type="sldNum" idx="4294967295"/>
          </p:nvPr>
        </p:nvSpPr>
        <p:spPr>
          <a:xfrm>
            <a:off x="6915150" y="6356351"/>
            <a:ext cx="2057400" cy="365100"/>
          </a:xfrm>
        </p:spPr>
        <p:txBody>
          <a:bodyPr/>
          <a:lstStyle/>
          <a:p>
            <a:fld id="{00000000-1234-1234-1234-123412341234}" type="slidenum">
              <a:rPr lang="en-US" smtClean="0"/>
              <a:pPr/>
              <a:t>3</a:t>
            </a:fld>
            <a:endParaRPr lang="en-US"/>
          </a:p>
        </p:txBody>
      </p:sp>
      <p:sp>
        <p:nvSpPr>
          <p:cNvPr id="2" name="Título 1">
            <a:extLst>
              <a:ext uri="{FF2B5EF4-FFF2-40B4-BE49-F238E27FC236}">
                <a16:creationId xmlns:a16="http://schemas.microsoft.com/office/drawing/2014/main" xmlns="" id="{9750BC02-FE4E-1148-8346-BA2C94ECC781}"/>
              </a:ext>
            </a:extLst>
          </p:cNvPr>
          <p:cNvSpPr>
            <a:spLocks noGrp="1"/>
          </p:cNvSpPr>
          <p:nvPr>
            <p:ph type="title"/>
          </p:nvPr>
        </p:nvSpPr>
        <p:spPr/>
        <p:txBody>
          <a:bodyPr/>
          <a:lstStyle/>
          <a:p>
            <a:r>
              <a:rPr lang="es-ES_tradnl" b="1" dirty="0"/>
              <a:t>Objetivos de la Clase</a:t>
            </a:r>
          </a:p>
        </p:txBody>
      </p:sp>
      <p:sp>
        <p:nvSpPr>
          <p:cNvPr id="9" name="Marcador de texto 8">
            <a:extLst>
              <a:ext uri="{FF2B5EF4-FFF2-40B4-BE49-F238E27FC236}">
                <a16:creationId xmlns:a16="http://schemas.microsoft.com/office/drawing/2014/main" xmlns="" id="{C0A58EEC-AE91-4A1D-A092-4DC34F040D5C}"/>
              </a:ext>
            </a:extLst>
          </p:cNvPr>
          <p:cNvSpPr>
            <a:spLocks noGrp="1"/>
          </p:cNvSpPr>
          <p:nvPr>
            <p:ph type="body" sz="quarter" idx="11"/>
          </p:nvPr>
        </p:nvSpPr>
        <p:spPr>
          <a:xfrm>
            <a:off x="575885" y="2344564"/>
            <a:ext cx="8023225" cy="2275770"/>
          </a:xfrm>
        </p:spPr>
        <p:txBody>
          <a:bodyPr/>
          <a:lstStyle/>
          <a:p>
            <a:pPr marL="285750" indent="-285750" algn="just" defTabSz="457200">
              <a:buFont typeface="Arial" panose="020B0604020202020204" pitchFamily="34" charset="0"/>
              <a:buChar char="•"/>
            </a:pPr>
            <a:r>
              <a:rPr lang="es-CL" sz="2200" dirty="0">
                <a:ea typeface="ＭＳ Ｐゴシック" pitchFamily="34" charset="-128"/>
              </a:rPr>
              <a:t>Describir las características del lenguaje DML y Transacciones de Base de Datos.</a:t>
            </a:r>
          </a:p>
          <a:p>
            <a:pPr marL="285750" indent="-285750" algn="just" defTabSz="457200">
              <a:buFont typeface="Arial" panose="020B0604020202020204" pitchFamily="34" charset="0"/>
              <a:buChar char="•"/>
            </a:pPr>
            <a:r>
              <a:rPr lang="es-CL" sz="2200" dirty="0">
                <a:ea typeface="ＭＳ Ｐゴシック" pitchFamily="34" charset="-128"/>
              </a:rPr>
              <a:t>Cómo construir sentencias DML para Insertar Filas a las Tablas.</a:t>
            </a:r>
          </a:p>
          <a:p>
            <a:pPr marL="285750" indent="-285750" algn="just" defTabSz="457200">
              <a:buFont typeface="Arial" panose="020B0604020202020204" pitchFamily="34" charset="0"/>
              <a:buChar char="•"/>
            </a:pPr>
            <a:r>
              <a:rPr lang="es-CL" sz="2200" dirty="0">
                <a:ea typeface="ＭＳ Ｐゴシック" pitchFamily="34" charset="-128"/>
              </a:rPr>
              <a:t>Cómo construir sentencias DML para Actualizar Filas de las Tablas.</a:t>
            </a:r>
          </a:p>
          <a:p>
            <a:pPr marL="285750" indent="-285750" algn="just" defTabSz="457200">
              <a:buFont typeface="Arial" panose="020B0604020202020204" pitchFamily="34" charset="0"/>
              <a:buChar char="•"/>
            </a:pPr>
            <a:r>
              <a:rPr lang="es-CL" sz="2200" dirty="0">
                <a:ea typeface="ＭＳ Ｐゴシック" pitchFamily="34" charset="-128"/>
              </a:rPr>
              <a:t>Cómo construir sentencias DML para Eliminar Filas de las Tablas.</a:t>
            </a:r>
          </a:p>
          <a:p>
            <a:pPr marL="285750" indent="-285750" algn="just" defTabSz="457200">
              <a:buFont typeface="Arial" panose="020B0604020202020204" pitchFamily="34" charset="0"/>
              <a:buChar char="•"/>
            </a:pPr>
            <a:r>
              <a:rPr lang="es-CL" sz="2200" dirty="0">
                <a:ea typeface="ＭＳ Ｐゴシック" pitchFamily="34" charset="-128"/>
              </a:rPr>
              <a:t>Uso de sentencia TRUNCATE para eliminar filas de las Tablas.</a:t>
            </a:r>
          </a:p>
          <a:p>
            <a:pPr marL="285750" indent="-285750" algn="just" defTabSz="457200">
              <a:buFont typeface="Arial" panose="020B0604020202020204" pitchFamily="34" charset="0"/>
              <a:buChar char="•"/>
            </a:pPr>
            <a:r>
              <a:rPr lang="es-CL" sz="2200" dirty="0">
                <a:ea typeface="ＭＳ Ｐゴシック" pitchFamily="34" charset="-128"/>
              </a:rPr>
              <a:t>Uso de Subconsultas en sentencias DML.</a:t>
            </a:r>
          </a:p>
          <a:p>
            <a:pPr algn="l"/>
            <a:endParaRPr lang="es-CL" sz="2200" dirty="0"/>
          </a:p>
        </p:txBody>
      </p:sp>
    </p:spTree>
    <p:extLst>
      <p:ext uri="{BB962C8B-B14F-4D97-AF65-F5344CB8AC3E}">
        <p14:creationId xmlns:p14="http://schemas.microsoft.com/office/powerpoint/2010/main" val="132915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2">
            <a:extLst>
              <a:ext uri="{FF2B5EF4-FFF2-40B4-BE49-F238E27FC236}">
                <a16:creationId xmlns:a16="http://schemas.microsoft.com/office/drawing/2014/main" xmlns="" id="{D9FE8064-633A-4D51-BB1E-0A92492759F1}"/>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Errores Frecuentes al </a:t>
            </a:r>
            <a:br>
              <a:rPr lang="es-CL" sz="2800" b="1" dirty="0">
                <a:solidFill>
                  <a:prstClr val="white"/>
                </a:solidFill>
                <a:latin typeface="Calibri"/>
              </a:rPr>
            </a:br>
            <a:r>
              <a:rPr lang="es-CL" sz="2800" b="1" dirty="0">
                <a:solidFill>
                  <a:prstClr val="white"/>
                </a:solidFill>
                <a:latin typeface="Calibri"/>
              </a:rPr>
              <a:t>Actualizar Datos</a:t>
            </a:r>
          </a:p>
        </p:txBody>
      </p:sp>
      <p:sp>
        <p:nvSpPr>
          <p:cNvPr id="4" name="Marcador de contenido 1">
            <a:extLst>
              <a:ext uri="{FF2B5EF4-FFF2-40B4-BE49-F238E27FC236}">
                <a16:creationId xmlns:a16="http://schemas.microsoft.com/office/drawing/2014/main" xmlns="" id="{C74B7874-4D99-4DE8-A0D7-E7FD94C1678E}"/>
              </a:ext>
            </a:extLst>
          </p:cNvPr>
          <p:cNvSpPr txBox="1">
            <a:spLocks/>
          </p:cNvSpPr>
          <p:nvPr/>
        </p:nvSpPr>
        <p:spPr>
          <a:xfrm>
            <a:off x="590872" y="1268760"/>
            <a:ext cx="8229600" cy="4525963"/>
          </a:xfrm>
          <a:prstGeom prst="rect">
            <a:avLst/>
          </a:prstGeom>
        </p:spPr>
        <p:txBody>
          <a:bodyPr vert="horz" lIns="91440" tIns="45720" rIns="91440" bIns="45720" rtlCol="0">
            <a:no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 dirty="0">
              <a:solidFill>
                <a:sysClr val="windowText" lastClr="000000">
                  <a:lumMod val="75000"/>
                  <a:lumOff val="25000"/>
                </a:sysClr>
              </a:solidFill>
              <a:latin typeface="Calibri"/>
              <a:ea typeface="Arial Unicode MS" pitchFamily="34" charset="-128"/>
              <a:cs typeface="Times New Roman" pitchFamily="18" charset="0"/>
            </a:endParaRPr>
          </a:p>
          <a:p>
            <a:pPr marL="0" indent="0" algn="just">
              <a:lnSpc>
                <a:spcPct val="80000"/>
              </a:lnSpc>
              <a:buClrTx/>
              <a:buNone/>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buFont typeface="Arial"/>
              <a:buNone/>
              <a:defRPr/>
            </a:pPr>
            <a:r>
              <a:rPr lang="es-CL" b="1" dirty="0">
                <a:solidFill>
                  <a:srgbClr val="C00000"/>
                </a:solidFill>
                <a:latin typeface="Calibri"/>
                <a:ea typeface="Arial Unicode MS" pitchFamily="34" charset="-128"/>
                <a:cs typeface="Times New Roman" pitchFamily="18" charset="0"/>
              </a:rPr>
              <a:t>	</a:t>
            </a: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r>
              <a:rPr lang="es-CL" b="1" dirty="0">
                <a:solidFill>
                  <a:srgbClr val="C00000"/>
                </a:solidFill>
                <a:latin typeface="Calibri"/>
                <a:ea typeface="Arial Unicode MS" pitchFamily="34" charset="-128"/>
                <a:cs typeface="Times New Roman" pitchFamily="18" charset="0"/>
              </a:rPr>
              <a:t>	</a:t>
            </a:r>
          </a:p>
          <a:p>
            <a:pPr algn="just">
              <a:lnSpc>
                <a:spcPct val="80000"/>
              </a:lnSpc>
              <a:buClrTx/>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0" indent="0">
              <a:buClrTx/>
              <a:buFont typeface="Arial"/>
              <a:buNone/>
              <a:defRPr/>
            </a:pPr>
            <a:endParaRPr lang="es-CL" dirty="0">
              <a:solidFill>
                <a:sysClr val="windowText" lastClr="000000">
                  <a:lumMod val="75000"/>
                  <a:lumOff val="25000"/>
                </a:sysClr>
              </a:solidFill>
              <a:latin typeface="Calibri"/>
            </a:endParaRPr>
          </a:p>
        </p:txBody>
      </p:sp>
      <p:sp>
        <p:nvSpPr>
          <p:cNvPr id="5" name="Text Box 5">
            <a:extLst>
              <a:ext uri="{FF2B5EF4-FFF2-40B4-BE49-F238E27FC236}">
                <a16:creationId xmlns:a16="http://schemas.microsoft.com/office/drawing/2014/main" xmlns="" id="{BAAE206B-EF97-41C7-AA30-0361CD38AF36}"/>
              </a:ext>
            </a:extLst>
          </p:cNvPr>
          <p:cNvSpPr txBox="1">
            <a:spLocks noChangeArrowheads="1"/>
          </p:cNvSpPr>
          <p:nvPr/>
        </p:nvSpPr>
        <p:spPr bwMode="auto">
          <a:xfrm>
            <a:off x="1280725" y="1585390"/>
            <a:ext cx="6501003"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a:t>
            </a:r>
          </a:p>
          <a:p>
            <a:pPr eaLnBrk="1" hangingPunct="1">
              <a:buClrTx/>
              <a:buFontTx/>
              <a:buNone/>
              <a:defRPr/>
            </a:pPr>
            <a:r>
              <a:rPr lang="en-US" sz="1600" b="1" dirty="0">
                <a:solidFill>
                  <a:prstClr val="black"/>
                </a:solidFill>
                <a:latin typeface="Calibri"/>
                <a:ea typeface="+mn-ea"/>
                <a:cs typeface="Arial" charset="0"/>
              </a:rPr>
              <a:t>         SET </a:t>
            </a:r>
            <a:r>
              <a:rPr lang="en-US" sz="1600" b="1" dirty="0">
                <a:solidFill>
                  <a:srgbClr val="C00000"/>
                </a:solidFill>
                <a:latin typeface="Calibri"/>
                <a:ea typeface="+mn-ea"/>
                <a:cs typeface="Arial" charset="0"/>
              </a:rPr>
              <a:t>email = 'JCHEN’</a:t>
            </a:r>
          </a:p>
          <a:p>
            <a:pPr eaLnBrk="1" hangingPunct="1">
              <a:buClrTx/>
              <a:buFontTx/>
              <a:buNone/>
              <a:defRPr/>
            </a:pPr>
            <a:r>
              <a:rPr lang="en-US" sz="1600" b="1" dirty="0">
                <a:solidFill>
                  <a:prstClr val="black"/>
                </a:solidFill>
                <a:latin typeface="Calibri"/>
                <a:ea typeface="+mn-ea"/>
                <a:cs typeface="Arial" charset="0"/>
              </a:rPr>
              <a:t> WHERE </a:t>
            </a:r>
            <a:r>
              <a:rPr lang="en-US" sz="1600" b="1" dirty="0" err="1">
                <a:solidFill>
                  <a:prstClr val="black"/>
                </a:solidFill>
                <a:latin typeface="Calibri"/>
                <a:ea typeface="+mn-ea"/>
                <a:cs typeface="Arial" charset="0"/>
              </a:rPr>
              <a:t>employee_id</a:t>
            </a:r>
            <a:r>
              <a:rPr lang="en-US" sz="1600" b="1" dirty="0">
                <a:solidFill>
                  <a:prstClr val="black"/>
                </a:solidFill>
                <a:latin typeface="Calibri"/>
                <a:ea typeface="+mn-ea"/>
                <a:cs typeface="Arial" charset="0"/>
              </a:rPr>
              <a:t>=100;</a:t>
            </a:r>
          </a:p>
          <a:p>
            <a:pPr eaLnBrk="1" hangingPunct="1">
              <a:buClrTx/>
              <a:buFontTx/>
              <a:buNone/>
              <a:defRPr/>
            </a:pPr>
            <a:endParaRPr lang="es-MX" sz="800" b="1" dirty="0">
              <a:solidFill>
                <a:prstClr val="black"/>
              </a:solidFill>
              <a:latin typeface="Arial" pitchFamily="34" charset="0"/>
              <a:ea typeface="+mn-ea"/>
            </a:endParaRPr>
          </a:p>
        </p:txBody>
      </p:sp>
      <p:sp>
        <p:nvSpPr>
          <p:cNvPr id="6" name="Text Box 5">
            <a:extLst>
              <a:ext uri="{FF2B5EF4-FFF2-40B4-BE49-F238E27FC236}">
                <a16:creationId xmlns:a16="http://schemas.microsoft.com/office/drawing/2014/main" xmlns="" id="{007EAB81-0097-4AC3-8858-B70E36FA0978}"/>
              </a:ext>
            </a:extLst>
          </p:cNvPr>
          <p:cNvSpPr txBox="1">
            <a:spLocks noChangeArrowheads="1"/>
          </p:cNvSpPr>
          <p:nvPr/>
        </p:nvSpPr>
        <p:spPr bwMode="auto">
          <a:xfrm>
            <a:off x="1280721" y="4460701"/>
            <a:ext cx="6501007"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a:t>
            </a:r>
          </a:p>
          <a:p>
            <a:pPr eaLnBrk="1" hangingPunct="1">
              <a:buClrTx/>
              <a:buFontTx/>
              <a:buNone/>
              <a:defRPr/>
            </a:pPr>
            <a:r>
              <a:rPr lang="en-US" sz="1600" b="1" dirty="0">
                <a:solidFill>
                  <a:prstClr val="black"/>
                </a:solidFill>
                <a:latin typeface="Calibri"/>
                <a:ea typeface="+mn-ea"/>
                <a:cs typeface="Arial" charset="0"/>
              </a:rPr>
              <a:t>SET </a:t>
            </a:r>
            <a:r>
              <a:rPr lang="en-US" sz="1600" b="1" dirty="0" err="1">
                <a:solidFill>
                  <a:prstClr val="black"/>
                </a:solidFill>
                <a:latin typeface="Calibri"/>
                <a:ea typeface="+mn-ea"/>
                <a:cs typeface="Arial" charset="0"/>
              </a:rPr>
              <a:t>department_id</a:t>
            </a:r>
            <a:r>
              <a:rPr lang="en-US" sz="1600" b="1" dirty="0">
                <a:solidFill>
                  <a:prstClr val="black"/>
                </a:solidFill>
                <a:latin typeface="Calibri"/>
                <a:ea typeface="+mn-ea"/>
                <a:cs typeface="Arial" charset="0"/>
              </a:rPr>
              <a:t> = 999</a:t>
            </a:r>
          </a:p>
          <a:p>
            <a:pPr eaLnBrk="1" hangingPunct="1">
              <a:buClrTx/>
              <a:buFontTx/>
              <a:buNone/>
              <a:defRPr/>
            </a:pPr>
            <a:r>
              <a:rPr lang="en-US" sz="1600" b="1" dirty="0">
                <a:solidFill>
                  <a:prstClr val="black"/>
                </a:solidFill>
                <a:latin typeface="Calibri"/>
                <a:ea typeface="+mn-ea"/>
                <a:cs typeface="Arial" charset="0"/>
              </a:rPr>
              <a:t>WHERE </a:t>
            </a:r>
            <a:r>
              <a:rPr lang="en-US" sz="1600" b="1" dirty="0" err="1">
                <a:solidFill>
                  <a:prstClr val="black"/>
                </a:solidFill>
                <a:latin typeface="Calibri"/>
                <a:ea typeface="+mn-ea"/>
                <a:cs typeface="Arial" charset="0"/>
              </a:rPr>
              <a:t>employee_id</a:t>
            </a:r>
            <a:r>
              <a:rPr lang="en-US" sz="1600" b="1" dirty="0">
                <a:solidFill>
                  <a:prstClr val="black"/>
                </a:solidFill>
                <a:latin typeface="Calibri"/>
                <a:ea typeface="+mn-ea"/>
                <a:cs typeface="Arial" charset="0"/>
              </a:rPr>
              <a:t>=100;</a:t>
            </a:r>
          </a:p>
          <a:p>
            <a:pPr eaLnBrk="1" hangingPunct="1">
              <a:buClrTx/>
              <a:buFontTx/>
              <a:buNone/>
              <a:defRPr/>
            </a:pPr>
            <a:endParaRPr lang="es-MX" sz="800" b="1" dirty="0">
              <a:solidFill>
                <a:prstClr val="black"/>
              </a:solidFill>
              <a:latin typeface="Arial" pitchFamily="34" charset="0"/>
              <a:ea typeface="+mn-ea"/>
            </a:endParaRPr>
          </a:p>
        </p:txBody>
      </p:sp>
      <p:pic>
        <p:nvPicPr>
          <p:cNvPr id="7" name="Imagen 6">
            <a:extLst>
              <a:ext uri="{FF2B5EF4-FFF2-40B4-BE49-F238E27FC236}">
                <a16:creationId xmlns:a16="http://schemas.microsoft.com/office/drawing/2014/main" xmlns="" id="{6213729E-C785-44DC-8D0F-2F42D252F3D3}"/>
              </a:ext>
            </a:extLst>
          </p:cNvPr>
          <p:cNvPicPr>
            <a:picLocks noChangeAspect="1"/>
          </p:cNvPicPr>
          <p:nvPr/>
        </p:nvPicPr>
        <p:blipFill>
          <a:blip r:embed="rId3"/>
          <a:stretch>
            <a:fillRect/>
          </a:stretch>
        </p:blipFill>
        <p:spPr>
          <a:xfrm>
            <a:off x="2294014" y="2772349"/>
            <a:ext cx="3809524" cy="828571"/>
          </a:xfrm>
          <a:prstGeom prst="rect">
            <a:avLst/>
          </a:prstGeom>
        </p:spPr>
      </p:pic>
      <p:pic>
        <p:nvPicPr>
          <p:cNvPr id="8" name="Imagen 7">
            <a:extLst>
              <a:ext uri="{FF2B5EF4-FFF2-40B4-BE49-F238E27FC236}">
                <a16:creationId xmlns:a16="http://schemas.microsoft.com/office/drawing/2014/main" xmlns="" id="{1941E8D0-937C-4875-A484-7F0D55BD3254}"/>
              </a:ext>
            </a:extLst>
          </p:cNvPr>
          <p:cNvPicPr>
            <a:picLocks noChangeAspect="1"/>
          </p:cNvPicPr>
          <p:nvPr/>
        </p:nvPicPr>
        <p:blipFill>
          <a:blip r:embed="rId4"/>
          <a:stretch>
            <a:fillRect/>
          </a:stretch>
        </p:blipFill>
        <p:spPr>
          <a:xfrm>
            <a:off x="1821700" y="5635936"/>
            <a:ext cx="5419048" cy="876190"/>
          </a:xfrm>
          <a:prstGeom prst="rect">
            <a:avLst/>
          </a:prstGeom>
        </p:spPr>
      </p:pic>
    </p:spTree>
    <p:extLst>
      <p:ext uri="{BB962C8B-B14F-4D97-AF65-F5344CB8AC3E}">
        <p14:creationId xmlns:p14="http://schemas.microsoft.com/office/powerpoint/2010/main" val="28022489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2">
            <a:extLst>
              <a:ext uri="{FF2B5EF4-FFF2-40B4-BE49-F238E27FC236}">
                <a16:creationId xmlns:a16="http://schemas.microsoft.com/office/drawing/2014/main" xmlns="" id="{D9FE8064-633A-4D51-BB1E-0A92492759F1}"/>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Errores Frecuentes al </a:t>
            </a:r>
            <a:br>
              <a:rPr lang="es-CL" sz="2800" b="1" dirty="0">
                <a:solidFill>
                  <a:prstClr val="white"/>
                </a:solidFill>
                <a:latin typeface="Calibri"/>
              </a:rPr>
            </a:br>
            <a:r>
              <a:rPr lang="es-CL" sz="2800" b="1" dirty="0">
                <a:solidFill>
                  <a:prstClr val="white"/>
                </a:solidFill>
                <a:latin typeface="Calibri"/>
              </a:rPr>
              <a:t>Actualizar Datos</a:t>
            </a:r>
          </a:p>
        </p:txBody>
      </p:sp>
      <p:sp>
        <p:nvSpPr>
          <p:cNvPr id="10" name="Marcador de contenido 1">
            <a:extLst>
              <a:ext uri="{FF2B5EF4-FFF2-40B4-BE49-F238E27FC236}">
                <a16:creationId xmlns:a16="http://schemas.microsoft.com/office/drawing/2014/main" xmlns="" id="{61531E74-2E3D-49C1-9F05-032B90E6C369}"/>
              </a:ext>
            </a:extLst>
          </p:cNvPr>
          <p:cNvSpPr txBox="1">
            <a:spLocks/>
          </p:cNvSpPr>
          <p:nvPr/>
        </p:nvSpPr>
        <p:spPr>
          <a:xfrm>
            <a:off x="590872" y="1268760"/>
            <a:ext cx="8229600" cy="4525963"/>
          </a:xfrm>
          <a:prstGeom prst="rect">
            <a:avLst/>
          </a:prstGeom>
        </p:spPr>
        <p:txBody>
          <a:bodyPr vert="horz" lIns="91440" tIns="45720" rIns="91440" bIns="45720" rtlCol="0">
            <a:no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 dirty="0">
              <a:solidFill>
                <a:sysClr val="windowText" lastClr="000000">
                  <a:lumMod val="75000"/>
                  <a:lumOff val="25000"/>
                </a:sysClr>
              </a:solidFill>
              <a:latin typeface="Calibri"/>
              <a:ea typeface="Arial Unicode MS" pitchFamily="34" charset="-128"/>
              <a:cs typeface="Times New Roman" pitchFamily="18" charset="0"/>
            </a:endParaRPr>
          </a:p>
          <a:p>
            <a:pPr marL="0" indent="0" algn="just">
              <a:lnSpc>
                <a:spcPct val="80000"/>
              </a:lnSpc>
              <a:buClrTx/>
              <a:buNone/>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buFont typeface="Arial"/>
              <a:buNone/>
              <a:defRPr/>
            </a:pPr>
            <a:r>
              <a:rPr lang="es-CL" b="1" dirty="0">
                <a:solidFill>
                  <a:srgbClr val="C00000"/>
                </a:solidFill>
                <a:latin typeface="Calibri"/>
                <a:ea typeface="Arial Unicode MS" pitchFamily="34" charset="-128"/>
                <a:cs typeface="Times New Roman" pitchFamily="18" charset="0"/>
              </a:rPr>
              <a:t>	</a:t>
            </a: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r>
              <a:rPr lang="es-CL" b="1" dirty="0">
                <a:solidFill>
                  <a:srgbClr val="C00000"/>
                </a:solidFill>
                <a:latin typeface="Calibri"/>
                <a:ea typeface="Arial Unicode MS" pitchFamily="34" charset="-128"/>
                <a:cs typeface="Times New Roman" pitchFamily="18" charset="0"/>
              </a:rPr>
              <a:t>	</a:t>
            </a:r>
          </a:p>
          <a:p>
            <a:pPr algn="just">
              <a:lnSpc>
                <a:spcPct val="80000"/>
              </a:lnSpc>
              <a:buClrTx/>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0" indent="0">
              <a:buClrTx/>
              <a:buFont typeface="Arial"/>
              <a:buNone/>
              <a:defRPr/>
            </a:pPr>
            <a:endParaRPr lang="es-CL" dirty="0">
              <a:solidFill>
                <a:sysClr val="windowText" lastClr="000000">
                  <a:lumMod val="75000"/>
                  <a:lumOff val="25000"/>
                </a:sysClr>
              </a:solidFill>
              <a:latin typeface="Calibri"/>
            </a:endParaRPr>
          </a:p>
        </p:txBody>
      </p:sp>
      <p:sp>
        <p:nvSpPr>
          <p:cNvPr id="11" name="Text Box 5">
            <a:extLst>
              <a:ext uri="{FF2B5EF4-FFF2-40B4-BE49-F238E27FC236}">
                <a16:creationId xmlns:a16="http://schemas.microsoft.com/office/drawing/2014/main" xmlns="" id="{DA351506-A058-45A8-BC90-5BA06A07CC63}"/>
              </a:ext>
            </a:extLst>
          </p:cNvPr>
          <p:cNvSpPr txBox="1">
            <a:spLocks noChangeArrowheads="1"/>
          </p:cNvSpPr>
          <p:nvPr/>
        </p:nvSpPr>
        <p:spPr bwMode="auto">
          <a:xfrm>
            <a:off x="1280725" y="1585390"/>
            <a:ext cx="6501003"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a:t>
            </a:r>
          </a:p>
          <a:p>
            <a:pPr eaLnBrk="1" hangingPunct="1">
              <a:buClrTx/>
              <a:buFontTx/>
              <a:buNone/>
              <a:defRPr/>
            </a:pPr>
            <a:r>
              <a:rPr lang="en-US" sz="1600" b="1" dirty="0">
                <a:solidFill>
                  <a:prstClr val="black"/>
                </a:solidFill>
                <a:latin typeface="Calibri"/>
                <a:ea typeface="+mn-ea"/>
                <a:cs typeface="Arial" charset="0"/>
              </a:rPr>
              <a:t>         SET </a:t>
            </a:r>
            <a:r>
              <a:rPr lang="en-US" sz="1600" b="1" dirty="0">
                <a:solidFill>
                  <a:srgbClr val="C00000"/>
                </a:solidFill>
                <a:latin typeface="Calibri"/>
                <a:ea typeface="+mn-ea"/>
                <a:cs typeface="Arial" charset="0"/>
              </a:rPr>
              <a:t>email = 'JCHEN’</a:t>
            </a:r>
          </a:p>
          <a:p>
            <a:pPr eaLnBrk="1" hangingPunct="1">
              <a:buClrTx/>
              <a:buFontTx/>
              <a:buNone/>
              <a:defRPr/>
            </a:pPr>
            <a:r>
              <a:rPr lang="en-US" sz="1600" b="1" dirty="0">
                <a:solidFill>
                  <a:prstClr val="black"/>
                </a:solidFill>
                <a:latin typeface="Calibri"/>
                <a:ea typeface="+mn-ea"/>
                <a:cs typeface="Arial" charset="0"/>
              </a:rPr>
              <a:t> WHERE </a:t>
            </a:r>
            <a:r>
              <a:rPr lang="en-US" sz="1600" b="1" dirty="0" err="1">
                <a:solidFill>
                  <a:prstClr val="black"/>
                </a:solidFill>
                <a:latin typeface="Calibri"/>
                <a:ea typeface="+mn-ea"/>
                <a:cs typeface="Arial" charset="0"/>
              </a:rPr>
              <a:t>employee_id</a:t>
            </a:r>
            <a:r>
              <a:rPr lang="en-US" sz="1600" b="1" dirty="0">
                <a:solidFill>
                  <a:prstClr val="black"/>
                </a:solidFill>
                <a:latin typeface="Calibri"/>
                <a:ea typeface="+mn-ea"/>
                <a:cs typeface="Arial" charset="0"/>
              </a:rPr>
              <a:t>=100;</a:t>
            </a:r>
          </a:p>
          <a:p>
            <a:pPr eaLnBrk="1" hangingPunct="1">
              <a:buClrTx/>
              <a:buFontTx/>
              <a:buNone/>
              <a:defRPr/>
            </a:pPr>
            <a:endParaRPr lang="es-MX" sz="800" b="1" dirty="0">
              <a:solidFill>
                <a:prstClr val="black"/>
              </a:solidFill>
              <a:latin typeface="Arial" pitchFamily="34" charset="0"/>
              <a:ea typeface="+mn-ea"/>
            </a:endParaRPr>
          </a:p>
        </p:txBody>
      </p:sp>
      <p:sp>
        <p:nvSpPr>
          <p:cNvPr id="12" name="Text Box 5">
            <a:extLst>
              <a:ext uri="{FF2B5EF4-FFF2-40B4-BE49-F238E27FC236}">
                <a16:creationId xmlns:a16="http://schemas.microsoft.com/office/drawing/2014/main" xmlns="" id="{C3F5E641-2325-420E-BF18-6FEBE68F0382}"/>
              </a:ext>
            </a:extLst>
          </p:cNvPr>
          <p:cNvSpPr txBox="1">
            <a:spLocks noChangeArrowheads="1"/>
          </p:cNvSpPr>
          <p:nvPr/>
        </p:nvSpPr>
        <p:spPr bwMode="auto">
          <a:xfrm>
            <a:off x="1280721" y="4460701"/>
            <a:ext cx="6501007"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a:t>
            </a:r>
          </a:p>
          <a:p>
            <a:pPr eaLnBrk="1" hangingPunct="1">
              <a:buClrTx/>
              <a:buFontTx/>
              <a:buNone/>
              <a:defRPr/>
            </a:pPr>
            <a:r>
              <a:rPr lang="en-US" sz="1600" b="1" dirty="0">
                <a:solidFill>
                  <a:prstClr val="black"/>
                </a:solidFill>
                <a:latin typeface="Calibri"/>
                <a:ea typeface="+mn-ea"/>
                <a:cs typeface="Arial" charset="0"/>
              </a:rPr>
              <a:t>SET </a:t>
            </a:r>
            <a:r>
              <a:rPr lang="en-US" sz="1600" b="1" dirty="0" err="1">
                <a:solidFill>
                  <a:prstClr val="black"/>
                </a:solidFill>
                <a:latin typeface="Calibri"/>
                <a:ea typeface="+mn-ea"/>
                <a:cs typeface="Arial" charset="0"/>
              </a:rPr>
              <a:t>department_id</a:t>
            </a:r>
            <a:r>
              <a:rPr lang="en-US" sz="1600" b="1" dirty="0">
                <a:solidFill>
                  <a:prstClr val="black"/>
                </a:solidFill>
                <a:latin typeface="Calibri"/>
                <a:ea typeface="+mn-ea"/>
                <a:cs typeface="Arial" charset="0"/>
              </a:rPr>
              <a:t> = 999</a:t>
            </a:r>
          </a:p>
          <a:p>
            <a:pPr eaLnBrk="1" hangingPunct="1">
              <a:buClrTx/>
              <a:buFontTx/>
              <a:buNone/>
              <a:defRPr/>
            </a:pPr>
            <a:r>
              <a:rPr lang="en-US" sz="1600" b="1" dirty="0">
                <a:solidFill>
                  <a:prstClr val="black"/>
                </a:solidFill>
                <a:latin typeface="Calibri"/>
                <a:ea typeface="+mn-ea"/>
                <a:cs typeface="Arial" charset="0"/>
              </a:rPr>
              <a:t>WHERE </a:t>
            </a:r>
            <a:r>
              <a:rPr lang="en-US" sz="1600" b="1" dirty="0" err="1">
                <a:solidFill>
                  <a:prstClr val="black"/>
                </a:solidFill>
                <a:latin typeface="Calibri"/>
                <a:ea typeface="+mn-ea"/>
                <a:cs typeface="Arial" charset="0"/>
              </a:rPr>
              <a:t>employee_id</a:t>
            </a:r>
            <a:r>
              <a:rPr lang="en-US" sz="1600" b="1" dirty="0">
                <a:solidFill>
                  <a:prstClr val="black"/>
                </a:solidFill>
                <a:latin typeface="Calibri"/>
                <a:ea typeface="+mn-ea"/>
                <a:cs typeface="Arial" charset="0"/>
              </a:rPr>
              <a:t>=100;</a:t>
            </a:r>
          </a:p>
          <a:p>
            <a:pPr eaLnBrk="1" hangingPunct="1">
              <a:buClrTx/>
              <a:buFontTx/>
              <a:buNone/>
              <a:defRPr/>
            </a:pPr>
            <a:endParaRPr lang="es-MX" sz="800" b="1" dirty="0">
              <a:solidFill>
                <a:prstClr val="black"/>
              </a:solidFill>
              <a:latin typeface="Arial" pitchFamily="34" charset="0"/>
              <a:ea typeface="+mn-ea"/>
            </a:endParaRPr>
          </a:p>
        </p:txBody>
      </p:sp>
      <p:pic>
        <p:nvPicPr>
          <p:cNvPr id="13" name="Imagen 12">
            <a:extLst>
              <a:ext uri="{FF2B5EF4-FFF2-40B4-BE49-F238E27FC236}">
                <a16:creationId xmlns:a16="http://schemas.microsoft.com/office/drawing/2014/main" xmlns="" id="{54C8C89F-0FCE-40E4-8064-D05CE683E05E}"/>
              </a:ext>
            </a:extLst>
          </p:cNvPr>
          <p:cNvPicPr>
            <a:picLocks noChangeAspect="1"/>
          </p:cNvPicPr>
          <p:nvPr/>
        </p:nvPicPr>
        <p:blipFill>
          <a:blip r:embed="rId3"/>
          <a:stretch>
            <a:fillRect/>
          </a:stretch>
        </p:blipFill>
        <p:spPr>
          <a:xfrm>
            <a:off x="2294014" y="2772349"/>
            <a:ext cx="3809524" cy="828571"/>
          </a:xfrm>
          <a:prstGeom prst="rect">
            <a:avLst/>
          </a:prstGeom>
        </p:spPr>
      </p:pic>
      <p:pic>
        <p:nvPicPr>
          <p:cNvPr id="14" name="Imagen 13">
            <a:extLst>
              <a:ext uri="{FF2B5EF4-FFF2-40B4-BE49-F238E27FC236}">
                <a16:creationId xmlns:a16="http://schemas.microsoft.com/office/drawing/2014/main" xmlns="" id="{13C4E4FE-39E9-4725-BC99-052CAAF70D62}"/>
              </a:ext>
            </a:extLst>
          </p:cNvPr>
          <p:cNvPicPr>
            <a:picLocks noChangeAspect="1"/>
          </p:cNvPicPr>
          <p:nvPr/>
        </p:nvPicPr>
        <p:blipFill>
          <a:blip r:embed="rId4"/>
          <a:stretch>
            <a:fillRect/>
          </a:stretch>
        </p:blipFill>
        <p:spPr>
          <a:xfrm>
            <a:off x="1821700" y="5635936"/>
            <a:ext cx="5419048" cy="876190"/>
          </a:xfrm>
          <a:prstGeom prst="rect">
            <a:avLst/>
          </a:prstGeom>
        </p:spPr>
      </p:pic>
    </p:spTree>
    <p:extLst>
      <p:ext uri="{BB962C8B-B14F-4D97-AF65-F5344CB8AC3E}">
        <p14:creationId xmlns:p14="http://schemas.microsoft.com/office/powerpoint/2010/main" val="26168685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2">
            <a:extLst>
              <a:ext uri="{FF2B5EF4-FFF2-40B4-BE49-F238E27FC236}">
                <a16:creationId xmlns:a16="http://schemas.microsoft.com/office/drawing/2014/main" xmlns="" id="{D9FE8064-633A-4D51-BB1E-0A92492759F1}"/>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Errores Frecuentes al </a:t>
            </a:r>
            <a:br>
              <a:rPr lang="es-CL" sz="2800" b="1" dirty="0">
                <a:solidFill>
                  <a:prstClr val="white"/>
                </a:solidFill>
                <a:latin typeface="Calibri"/>
              </a:rPr>
            </a:br>
            <a:r>
              <a:rPr lang="es-CL" sz="2800" b="1" dirty="0">
                <a:solidFill>
                  <a:prstClr val="white"/>
                </a:solidFill>
                <a:latin typeface="Calibri"/>
              </a:rPr>
              <a:t>Actualizar Datos</a:t>
            </a:r>
          </a:p>
        </p:txBody>
      </p:sp>
      <p:sp>
        <p:nvSpPr>
          <p:cNvPr id="8" name="Marcador de contenido 1">
            <a:extLst>
              <a:ext uri="{FF2B5EF4-FFF2-40B4-BE49-F238E27FC236}">
                <a16:creationId xmlns:a16="http://schemas.microsoft.com/office/drawing/2014/main" xmlns="" id="{F28CA6B7-E80A-482C-8B1D-F44D4F2013F9}"/>
              </a:ext>
            </a:extLst>
          </p:cNvPr>
          <p:cNvSpPr txBox="1">
            <a:spLocks/>
          </p:cNvSpPr>
          <p:nvPr/>
        </p:nvSpPr>
        <p:spPr>
          <a:xfrm>
            <a:off x="590872" y="1268760"/>
            <a:ext cx="8229600" cy="4525963"/>
          </a:xfrm>
          <a:prstGeom prst="rect">
            <a:avLst/>
          </a:prstGeom>
        </p:spPr>
        <p:txBody>
          <a:bodyPr vert="horz" lIns="91440" tIns="45720" rIns="91440" bIns="45720" rtlCol="0">
            <a:no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 dirty="0">
              <a:solidFill>
                <a:sysClr val="windowText" lastClr="000000">
                  <a:lumMod val="75000"/>
                  <a:lumOff val="25000"/>
                </a:sysClr>
              </a:solidFill>
              <a:latin typeface="Calibri"/>
              <a:ea typeface="Arial Unicode MS" pitchFamily="34" charset="-128"/>
              <a:cs typeface="Times New Roman" pitchFamily="18" charset="0"/>
            </a:endParaRPr>
          </a:p>
          <a:p>
            <a:pPr marL="0" indent="0" algn="just">
              <a:lnSpc>
                <a:spcPct val="80000"/>
              </a:lnSpc>
              <a:buClrTx/>
              <a:buNone/>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buFont typeface="Arial"/>
              <a:buNone/>
              <a:defRPr/>
            </a:pPr>
            <a:r>
              <a:rPr lang="es-CL" b="1" dirty="0">
                <a:solidFill>
                  <a:srgbClr val="C00000"/>
                </a:solidFill>
                <a:latin typeface="Calibri"/>
                <a:ea typeface="Arial Unicode MS" pitchFamily="34" charset="-128"/>
                <a:cs typeface="Times New Roman" pitchFamily="18" charset="0"/>
              </a:rPr>
              <a:t>	</a:t>
            </a: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r>
              <a:rPr lang="es-CL" b="1" dirty="0">
                <a:solidFill>
                  <a:srgbClr val="C00000"/>
                </a:solidFill>
                <a:latin typeface="Calibri"/>
                <a:ea typeface="Arial Unicode MS" pitchFamily="34" charset="-128"/>
                <a:cs typeface="Times New Roman" pitchFamily="18" charset="0"/>
              </a:rPr>
              <a:t>	</a:t>
            </a:r>
          </a:p>
          <a:p>
            <a:pPr algn="just">
              <a:lnSpc>
                <a:spcPct val="80000"/>
              </a:lnSpc>
              <a:buClrTx/>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0" indent="0">
              <a:buClrTx/>
              <a:buFont typeface="Arial"/>
              <a:buNone/>
              <a:defRPr/>
            </a:pPr>
            <a:endParaRPr lang="es-CL" dirty="0">
              <a:solidFill>
                <a:sysClr val="windowText" lastClr="000000">
                  <a:lumMod val="75000"/>
                  <a:lumOff val="25000"/>
                </a:sysClr>
              </a:solidFill>
              <a:latin typeface="Calibri"/>
            </a:endParaRPr>
          </a:p>
        </p:txBody>
      </p:sp>
      <p:sp>
        <p:nvSpPr>
          <p:cNvPr id="15" name="Text Box 5">
            <a:extLst>
              <a:ext uri="{FF2B5EF4-FFF2-40B4-BE49-F238E27FC236}">
                <a16:creationId xmlns:a16="http://schemas.microsoft.com/office/drawing/2014/main" xmlns="" id="{05AAB6DC-A942-49D7-A386-70FCA4EE4E40}"/>
              </a:ext>
            </a:extLst>
          </p:cNvPr>
          <p:cNvSpPr txBox="1">
            <a:spLocks noChangeArrowheads="1"/>
          </p:cNvSpPr>
          <p:nvPr/>
        </p:nvSpPr>
        <p:spPr bwMode="auto">
          <a:xfrm>
            <a:off x="1280725" y="1585390"/>
            <a:ext cx="6501003"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a:t>
            </a:r>
          </a:p>
          <a:p>
            <a:pPr eaLnBrk="1" hangingPunct="1">
              <a:buClrTx/>
              <a:buFontTx/>
              <a:buNone/>
              <a:defRPr/>
            </a:pPr>
            <a:r>
              <a:rPr lang="en-US" sz="1600" b="1" dirty="0">
                <a:solidFill>
                  <a:prstClr val="black"/>
                </a:solidFill>
                <a:latin typeface="Calibri"/>
                <a:ea typeface="+mn-ea"/>
                <a:cs typeface="Arial" charset="0"/>
              </a:rPr>
              <a:t>SET </a:t>
            </a:r>
            <a:r>
              <a:rPr lang="en-US" sz="1600" b="1" dirty="0" err="1">
                <a:solidFill>
                  <a:prstClr val="black"/>
                </a:solidFill>
                <a:latin typeface="Calibri"/>
                <a:ea typeface="+mn-ea"/>
                <a:cs typeface="Arial" charset="0"/>
              </a:rPr>
              <a:t>hire_date</a:t>
            </a:r>
            <a:r>
              <a:rPr lang="en-US" sz="1600" b="1" dirty="0">
                <a:solidFill>
                  <a:prstClr val="black"/>
                </a:solidFill>
                <a:latin typeface="Calibri"/>
                <a:ea typeface="+mn-ea"/>
                <a:cs typeface="Arial" charset="0"/>
              </a:rPr>
              <a:t> </a:t>
            </a:r>
            <a:r>
              <a:rPr lang="en-US" sz="1600" b="1" dirty="0">
                <a:solidFill>
                  <a:srgbClr val="C00000"/>
                </a:solidFill>
                <a:latin typeface="Calibri"/>
                <a:ea typeface="+mn-ea"/>
                <a:cs typeface="Arial" charset="0"/>
              </a:rPr>
              <a:t>= 'AC_ACOUNT'</a:t>
            </a:r>
          </a:p>
          <a:p>
            <a:pPr eaLnBrk="1" hangingPunct="1">
              <a:buClrTx/>
              <a:buFontTx/>
              <a:buNone/>
              <a:defRPr/>
            </a:pPr>
            <a:r>
              <a:rPr lang="en-US" sz="1600" b="1" dirty="0">
                <a:solidFill>
                  <a:prstClr val="black"/>
                </a:solidFill>
                <a:latin typeface="Calibri"/>
                <a:ea typeface="+mn-ea"/>
                <a:cs typeface="Arial" charset="0"/>
              </a:rPr>
              <a:t>WHERE </a:t>
            </a:r>
            <a:r>
              <a:rPr lang="en-US" sz="1600" b="1" dirty="0" err="1">
                <a:solidFill>
                  <a:prstClr val="black"/>
                </a:solidFill>
                <a:latin typeface="Calibri"/>
                <a:ea typeface="+mn-ea"/>
                <a:cs typeface="Arial" charset="0"/>
              </a:rPr>
              <a:t>employee_id</a:t>
            </a:r>
            <a:r>
              <a:rPr lang="en-US" sz="1600" b="1" dirty="0">
                <a:solidFill>
                  <a:prstClr val="black"/>
                </a:solidFill>
                <a:latin typeface="Calibri"/>
                <a:ea typeface="+mn-ea"/>
                <a:cs typeface="Arial" charset="0"/>
              </a:rPr>
              <a:t>=100;</a:t>
            </a:r>
          </a:p>
          <a:p>
            <a:pPr eaLnBrk="1" hangingPunct="1">
              <a:buClrTx/>
              <a:buFontTx/>
              <a:buNone/>
              <a:defRPr/>
            </a:pPr>
            <a:endParaRPr lang="es-MX" sz="800" b="1" dirty="0">
              <a:solidFill>
                <a:prstClr val="black"/>
              </a:solidFill>
              <a:latin typeface="Arial" pitchFamily="34" charset="0"/>
              <a:ea typeface="+mn-ea"/>
            </a:endParaRPr>
          </a:p>
        </p:txBody>
      </p:sp>
      <p:sp>
        <p:nvSpPr>
          <p:cNvPr id="16" name="Text Box 5">
            <a:extLst>
              <a:ext uri="{FF2B5EF4-FFF2-40B4-BE49-F238E27FC236}">
                <a16:creationId xmlns:a16="http://schemas.microsoft.com/office/drawing/2014/main" xmlns="" id="{7BE5D643-5AFC-43AE-BD80-F789880F8552}"/>
              </a:ext>
            </a:extLst>
          </p:cNvPr>
          <p:cNvSpPr txBox="1">
            <a:spLocks noChangeArrowheads="1"/>
          </p:cNvSpPr>
          <p:nvPr/>
        </p:nvSpPr>
        <p:spPr bwMode="auto">
          <a:xfrm>
            <a:off x="1280721" y="4460701"/>
            <a:ext cx="6501007"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a:t>
            </a:r>
          </a:p>
          <a:p>
            <a:pPr eaLnBrk="1" hangingPunct="1">
              <a:buClrTx/>
              <a:buFontTx/>
              <a:buNone/>
              <a:defRPr/>
            </a:pPr>
            <a:r>
              <a:rPr lang="en-US" sz="1600" b="1" dirty="0">
                <a:solidFill>
                  <a:prstClr val="black"/>
                </a:solidFill>
                <a:latin typeface="Calibri"/>
                <a:ea typeface="+mn-ea"/>
                <a:cs typeface="Arial" charset="0"/>
              </a:rPr>
              <a:t>SET salary = </a:t>
            </a:r>
            <a:r>
              <a:rPr lang="en-US" sz="1600" b="1" dirty="0">
                <a:solidFill>
                  <a:srgbClr val="C00000"/>
                </a:solidFill>
                <a:latin typeface="Calibri"/>
                <a:ea typeface="+mn-ea"/>
                <a:cs typeface="Arial" charset="0"/>
              </a:rPr>
              <a:t>'AC_ACOUNT'</a:t>
            </a:r>
          </a:p>
          <a:p>
            <a:pPr eaLnBrk="1" hangingPunct="1">
              <a:buClrTx/>
              <a:buFontTx/>
              <a:buNone/>
              <a:defRPr/>
            </a:pPr>
            <a:r>
              <a:rPr lang="en-US" sz="1600" b="1" dirty="0">
                <a:solidFill>
                  <a:prstClr val="black"/>
                </a:solidFill>
                <a:latin typeface="Calibri"/>
                <a:ea typeface="+mn-ea"/>
                <a:cs typeface="Arial" charset="0"/>
              </a:rPr>
              <a:t>WHERE </a:t>
            </a:r>
            <a:r>
              <a:rPr lang="en-US" sz="1600" b="1" dirty="0" err="1">
                <a:solidFill>
                  <a:prstClr val="black"/>
                </a:solidFill>
                <a:latin typeface="Calibri"/>
                <a:ea typeface="+mn-ea"/>
                <a:cs typeface="Arial" charset="0"/>
              </a:rPr>
              <a:t>employee_id</a:t>
            </a:r>
            <a:r>
              <a:rPr lang="en-US" sz="1600" b="1" dirty="0">
                <a:solidFill>
                  <a:prstClr val="black"/>
                </a:solidFill>
                <a:latin typeface="Calibri"/>
                <a:ea typeface="+mn-ea"/>
                <a:cs typeface="Arial" charset="0"/>
              </a:rPr>
              <a:t>=100;</a:t>
            </a:r>
          </a:p>
          <a:p>
            <a:pPr eaLnBrk="1" hangingPunct="1">
              <a:buClrTx/>
              <a:buFontTx/>
              <a:buNone/>
              <a:defRPr/>
            </a:pPr>
            <a:endParaRPr lang="es-MX" sz="800" b="1" dirty="0">
              <a:solidFill>
                <a:prstClr val="black"/>
              </a:solidFill>
              <a:latin typeface="Arial" pitchFamily="34" charset="0"/>
              <a:ea typeface="+mn-ea"/>
            </a:endParaRPr>
          </a:p>
        </p:txBody>
      </p:sp>
      <p:pic>
        <p:nvPicPr>
          <p:cNvPr id="17" name="Imagen 16">
            <a:extLst>
              <a:ext uri="{FF2B5EF4-FFF2-40B4-BE49-F238E27FC236}">
                <a16:creationId xmlns:a16="http://schemas.microsoft.com/office/drawing/2014/main" xmlns="" id="{5158F63A-2E43-4784-96AD-09D5B04C56E9}"/>
              </a:ext>
            </a:extLst>
          </p:cNvPr>
          <p:cNvPicPr>
            <a:picLocks noChangeAspect="1"/>
          </p:cNvPicPr>
          <p:nvPr/>
        </p:nvPicPr>
        <p:blipFill>
          <a:blip r:embed="rId3"/>
          <a:stretch>
            <a:fillRect/>
          </a:stretch>
        </p:blipFill>
        <p:spPr>
          <a:xfrm>
            <a:off x="2040748" y="2760625"/>
            <a:ext cx="4980952" cy="838095"/>
          </a:xfrm>
          <a:prstGeom prst="rect">
            <a:avLst/>
          </a:prstGeom>
        </p:spPr>
      </p:pic>
      <p:pic>
        <p:nvPicPr>
          <p:cNvPr id="18" name="Imagen 17" descr="Imagen que contiene laptop, cuarto, computadora, tabla&#10;&#10;Descripción generada automáticamente">
            <a:extLst>
              <a:ext uri="{FF2B5EF4-FFF2-40B4-BE49-F238E27FC236}">
                <a16:creationId xmlns:a16="http://schemas.microsoft.com/office/drawing/2014/main" xmlns="" id="{3EFB2A03-E401-4032-AE57-1085A239238B}"/>
              </a:ext>
            </a:extLst>
          </p:cNvPr>
          <p:cNvPicPr>
            <a:picLocks noChangeAspect="1"/>
          </p:cNvPicPr>
          <p:nvPr/>
        </p:nvPicPr>
        <p:blipFill>
          <a:blip r:embed="rId4"/>
          <a:stretch>
            <a:fillRect/>
          </a:stretch>
        </p:blipFill>
        <p:spPr>
          <a:xfrm>
            <a:off x="3629143" y="5623472"/>
            <a:ext cx="1885714" cy="828571"/>
          </a:xfrm>
          <a:prstGeom prst="rect">
            <a:avLst/>
          </a:prstGeom>
        </p:spPr>
      </p:pic>
    </p:spTree>
    <p:extLst>
      <p:ext uri="{BB962C8B-B14F-4D97-AF65-F5344CB8AC3E}">
        <p14:creationId xmlns:p14="http://schemas.microsoft.com/office/powerpoint/2010/main" val="37722452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2">
            <a:extLst>
              <a:ext uri="{FF2B5EF4-FFF2-40B4-BE49-F238E27FC236}">
                <a16:creationId xmlns:a16="http://schemas.microsoft.com/office/drawing/2014/main" xmlns="" id="{D9FE8064-633A-4D51-BB1E-0A92492759F1}"/>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Errores Frecuentes al </a:t>
            </a:r>
            <a:br>
              <a:rPr lang="es-CL" sz="2800" b="1" dirty="0">
                <a:solidFill>
                  <a:prstClr val="white"/>
                </a:solidFill>
                <a:latin typeface="Calibri"/>
              </a:rPr>
            </a:br>
            <a:r>
              <a:rPr lang="es-CL" sz="2800" b="1" dirty="0">
                <a:solidFill>
                  <a:prstClr val="white"/>
                </a:solidFill>
                <a:latin typeface="Calibri"/>
              </a:rPr>
              <a:t>Actualizar Datos</a:t>
            </a:r>
          </a:p>
        </p:txBody>
      </p:sp>
      <p:sp>
        <p:nvSpPr>
          <p:cNvPr id="10" name="Marcador de contenido 1">
            <a:extLst>
              <a:ext uri="{FF2B5EF4-FFF2-40B4-BE49-F238E27FC236}">
                <a16:creationId xmlns:a16="http://schemas.microsoft.com/office/drawing/2014/main" xmlns="" id="{C12E62B3-39CC-415B-9EA5-35F405826C84}"/>
              </a:ext>
            </a:extLst>
          </p:cNvPr>
          <p:cNvSpPr txBox="1">
            <a:spLocks/>
          </p:cNvSpPr>
          <p:nvPr/>
        </p:nvSpPr>
        <p:spPr>
          <a:xfrm>
            <a:off x="590872" y="1268760"/>
            <a:ext cx="8229600" cy="4525963"/>
          </a:xfrm>
          <a:prstGeom prst="rect">
            <a:avLst/>
          </a:prstGeom>
        </p:spPr>
        <p:txBody>
          <a:bodyPr vert="horz" lIns="91440" tIns="45720" rIns="91440" bIns="45720" rtlCol="0">
            <a:no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sz="800" dirty="0">
              <a:solidFill>
                <a:sysClr val="windowText" lastClr="000000">
                  <a:lumMod val="75000"/>
                  <a:lumOff val="25000"/>
                </a:sysClr>
              </a:solidFill>
              <a:latin typeface="Calibri"/>
              <a:ea typeface="Arial Unicode MS" pitchFamily="34" charset="-128"/>
              <a:cs typeface="Times New Roman" pitchFamily="18" charset="0"/>
            </a:endParaRPr>
          </a:p>
          <a:p>
            <a:pPr marL="0" indent="0" algn="just">
              <a:lnSpc>
                <a:spcPct val="80000"/>
              </a:lnSpc>
              <a:buClrTx/>
              <a:buNone/>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r>
              <a:rPr lang="es-CL" dirty="0">
                <a:solidFill>
                  <a:sysClr val="windowText" lastClr="000000">
                    <a:lumMod val="75000"/>
                    <a:lumOff val="25000"/>
                  </a:sysClr>
                </a:solidFill>
                <a:latin typeface="Calibri"/>
                <a:ea typeface="Arial Unicode MS" pitchFamily="34" charset="-128"/>
                <a:cs typeface="Times New Roman" pitchFamily="18" charset="0"/>
              </a:rPr>
              <a:t>Ejemplo:</a:t>
            </a:r>
          </a:p>
          <a:p>
            <a:pPr marL="609600" indent="-609600" algn="just">
              <a:lnSpc>
                <a:spcPct val="80000"/>
              </a:lnSpc>
              <a:buClrTx/>
              <a:buFont typeface="Arial"/>
              <a:buNone/>
              <a:defRPr/>
            </a:pPr>
            <a:r>
              <a:rPr lang="es-CL" b="1" dirty="0">
                <a:solidFill>
                  <a:srgbClr val="C00000"/>
                </a:solidFill>
                <a:latin typeface="Calibri"/>
                <a:ea typeface="Arial Unicode MS" pitchFamily="34" charset="-128"/>
                <a:cs typeface="Times New Roman" pitchFamily="18" charset="0"/>
              </a:rPr>
              <a:t>	</a:t>
            </a: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buFont typeface="Arial"/>
              <a:buNone/>
              <a:defRPr/>
            </a:pPr>
            <a:r>
              <a:rPr lang="es-CL" b="1" dirty="0">
                <a:solidFill>
                  <a:srgbClr val="C00000"/>
                </a:solidFill>
                <a:latin typeface="Calibri"/>
                <a:ea typeface="Arial Unicode MS" pitchFamily="34" charset="-128"/>
                <a:cs typeface="Times New Roman" pitchFamily="18" charset="0"/>
              </a:rPr>
              <a:t>	</a:t>
            </a:r>
          </a:p>
          <a:p>
            <a:pPr algn="just">
              <a:lnSpc>
                <a:spcPct val="80000"/>
              </a:lnSpc>
              <a:buClrTx/>
              <a:defRPr/>
            </a:pPr>
            <a:endParaRPr lang="es-CL" b="1" dirty="0">
              <a:solidFill>
                <a:srgbClr val="C00000"/>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609600" indent="-609600" algn="just">
              <a:lnSpc>
                <a:spcPct val="80000"/>
              </a:lnSpc>
              <a:buClrTx/>
              <a:defRPr/>
            </a:pPr>
            <a:endParaRPr lang="es-CL" dirty="0">
              <a:solidFill>
                <a:sysClr val="windowText" lastClr="000000">
                  <a:lumMod val="75000"/>
                  <a:lumOff val="25000"/>
                </a:sysClr>
              </a:solidFill>
              <a:latin typeface="Calibri"/>
              <a:ea typeface="Arial Unicode MS" pitchFamily="34" charset="-128"/>
              <a:cs typeface="Times New Roman" pitchFamily="18" charset="0"/>
            </a:endParaRPr>
          </a:p>
          <a:p>
            <a:pPr marL="0" indent="0">
              <a:buClrTx/>
              <a:buFont typeface="Arial"/>
              <a:buNone/>
              <a:defRPr/>
            </a:pPr>
            <a:endParaRPr lang="es-CL" dirty="0">
              <a:solidFill>
                <a:sysClr val="windowText" lastClr="000000">
                  <a:lumMod val="75000"/>
                  <a:lumOff val="25000"/>
                </a:sysClr>
              </a:solidFill>
              <a:latin typeface="Calibri"/>
            </a:endParaRPr>
          </a:p>
        </p:txBody>
      </p:sp>
      <p:sp>
        <p:nvSpPr>
          <p:cNvPr id="11" name="Text Box 5">
            <a:extLst>
              <a:ext uri="{FF2B5EF4-FFF2-40B4-BE49-F238E27FC236}">
                <a16:creationId xmlns:a16="http://schemas.microsoft.com/office/drawing/2014/main" xmlns="" id="{8F785AED-1338-4BEE-BE1D-BFFADD5CA37B}"/>
              </a:ext>
            </a:extLst>
          </p:cNvPr>
          <p:cNvSpPr txBox="1">
            <a:spLocks noChangeArrowheads="1"/>
          </p:cNvSpPr>
          <p:nvPr/>
        </p:nvSpPr>
        <p:spPr bwMode="auto">
          <a:xfrm>
            <a:off x="1280725" y="1585390"/>
            <a:ext cx="6501003"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a:t>
            </a:r>
          </a:p>
          <a:p>
            <a:pPr eaLnBrk="1" hangingPunct="1">
              <a:buClrTx/>
              <a:buFontTx/>
              <a:buNone/>
              <a:defRPr/>
            </a:pPr>
            <a:r>
              <a:rPr lang="en-US" sz="1600" b="1" dirty="0">
                <a:solidFill>
                  <a:srgbClr val="C00000"/>
                </a:solidFill>
                <a:latin typeface="Calibri"/>
                <a:ea typeface="+mn-ea"/>
                <a:cs typeface="Arial" charset="0"/>
              </a:rPr>
              <a:t>SET salary = 2456738901</a:t>
            </a:r>
          </a:p>
          <a:p>
            <a:pPr eaLnBrk="1" hangingPunct="1">
              <a:buClrTx/>
              <a:buFontTx/>
              <a:buNone/>
              <a:defRPr/>
            </a:pPr>
            <a:r>
              <a:rPr lang="en-US" sz="1600" b="1" dirty="0">
                <a:solidFill>
                  <a:prstClr val="black"/>
                </a:solidFill>
                <a:latin typeface="Calibri"/>
                <a:ea typeface="+mn-ea"/>
                <a:cs typeface="Arial" charset="0"/>
              </a:rPr>
              <a:t>WHERE </a:t>
            </a:r>
            <a:r>
              <a:rPr lang="en-US" sz="1600" b="1" dirty="0" err="1">
                <a:solidFill>
                  <a:prstClr val="black"/>
                </a:solidFill>
                <a:latin typeface="Calibri"/>
                <a:ea typeface="+mn-ea"/>
                <a:cs typeface="Arial" charset="0"/>
              </a:rPr>
              <a:t>employee_id</a:t>
            </a:r>
            <a:r>
              <a:rPr lang="en-US" sz="1600" b="1" dirty="0">
                <a:solidFill>
                  <a:prstClr val="black"/>
                </a:solidFill>
                <a:latin typeface="Calibri"/>
                <a:ea typeface="+mn-ea"/>
                <a:cs typeface="Arial" charset="0"/>
              </a:rPr>
              <a:t>=100;</a:t>
            </a:r>
          </a:p>
          <a:p>
            <a:pPr eaLnBrk="1" hangingPunct="1">
              <a:buClrTx/>
              <a:buFontTx/>
              <a:buNone/>
              <a:defRPr/>
            </a:pPr>
            <a:endParaRPr lang="es-MX" sz="800" b="1" dirty="0">
              <a:solidFill>
                <a:prstClr val="black"/>
              </a:solidFill>
              <a:latin typeface="Arial" pitchFamily="34" charset="0"/>
              <a:ea typeface="+mn-ea"/>
            </a:endParaRPr>
          </a:p>
        </p:txBody>
      </p:sp>
      <p:sp>
        <p:nvSpPr>
          <p:cNvPr id="12" name="Text Box 5">
            <a:extLst>
              <a:ext uri="{FF2B5EF4-FFF2-40B4-BE49-F238E27FC236}">
                <a16:creationId xmlns:a16="http://schemas.microsoft.com/office/drawing/2014/main" xmlns="" id="{7E42DCBC-C824-4947-8F1B-1AD791504154}"/>
              </a:ext>
            </a:extLst>
          </p:cNvPr>
          <p:cNvSpPr txBox="1">
            <a:spLocks noChangeArrowheads="1"/>
          </p:cNvSpPr>
          <p:nvPr/>
        </p:nvSpPr>
        <p:spPr bwMode="auto">
          <a:xfrm>
            <a:off x="1280721" y="4460701"/>
            <a:ext cx="6501007"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a:t>
            </a:r>
          </a:p>
          <a:p>
            <a:pPr eaLnBrk="1" hangingPunct="1">
              <a:buClrTx/>
              <a:buFontTx/>
              <a:buNone/>
              <a:defRPr/>
            </a:pPr>
            <a:r>
              <a:rPr lang="en-US" sz="1600" b="1" dirty="0">
                <a:solidFill>
                  <a:prstClr val="black"/>
                </a:solidFill>
                <a:latin typeface="Calibri"/>
                <a:ea typeface="+mn-ea"/>
                <a:cs typeface="Arial" charset="0"/>
              </a:rPr>
              <a:t>SET </a:t>
            </a:r>
            <a:r>
              <a:rPr lang="en-US" sz="1600" b="1" dirty="0" err="1">
                <a:solidFill>
                  <a:prstClr val="black"/>
                </a:solidFill>
                <a:latin typeface="Calibri"/>
                <a:ea typeface="+mn-ea"/>
                <a:cs typeface="Arial" charset="0"/>
              </a:rPr>
              <a:t>commission_pct</a:t>
            </a:r>
            <a:r>
              <a:rPr lang="en-US" sz="1600" b="1" dirty="0">
                <a:solidFill>
                  <a:prstClr val="black"/>
                </a:solidFill>
                <a:latin typeface="Calibri"/>
                <a:ea typeface="+mn-ea"/>
                <a:cs typeface="Arial" charset="0"/>
              </a:rPr>
              <a:t> = 12.08</a:t>
            </a:r>
          </a:p>
          <a:p>
            <a:pPr eaLnBrk="1" hangingPunct="1">
              <a:buClrTx/>
              <a:buFontTx/>
              <a:buNone/>
              <a:defRPr/>
            </a:pPr>
            <a:r>
              <a:rPr lang="en-US" sz="1600" b="1" dirty="0">
                <a:solidFill>
                  <a:prstClr val="black"/>
                </a:solidFill>
                <a:latin typeface="Calibri"/>
                <a:ea typeface="+mn-ea"/>
                <a:cs typeface="Arial" charset="0"/>
              </a:rPr>
              <a:t>WHERE </a:t>
            </a:r>
            <a:r>
              <a:rPr lang="en-US" sz="1600" b="1" dirty="0" err="1">
                <a:solidFill>
                  <a:prstClr val="black"/>
                </a:solidFill>
                <a:latin typeface="Calibri"/>
                <a:ea typeface="+mn-ea"/>
                <a:cs typeface="Arial" charset="0"/>
              </a:rPr>
              <a:t>employee_id</a:t>
            </a:r>
            <a:r>
              <a:rPr lang="en-US" sz="1600" b="1" dirty="0">
                <a:solidFill>
                  <a:prstClr val="black"/>
                </a:solidFill>
                <a:latin typeface="Calibri"/>
                <a:ea typeface="+mn-ea"/>
                <a:cs typeface="Arial" charset="0"/>
              </a:rPr>
              <a:t>=100;</a:t>
            </a:r>
          </a:p>
          <a:p>
            <a:pPr eaLnBrk="1" hangingPunct="1">
              <a:buClrTx/>
              <a:buFontTx/>
              <a:buNone/>
              <a:defRPr/>
            </a:pPr>
            <a:endParaRPr lang="es-MX" sz="800" b="1" dirty="0">
              <a:solidFill>
                <a:prstClr val="black"/>
              </a:solidFill>
              <a:latin typeface="Arial" pitchFamily="34" charset="0"/>
              <a:ea typeface="+mn-ea"/>
            </a:endParaRPr>
          </a:p>
        </p:txBody>
      </p:sp>
      <p:pic>
        <p:nvPicPr>
          <p:cNvPr id="13" name="Imagen 12">
            <a:extLst>
              <a:ext uri="{FF2B5EF4-FFF2-40B4-BE49-F238E27FC236}">
                <a16:creationId xmlns:a16="http://schemas.microsoft.com/office/drawing/2014/main" xmlns="" id="{7BE11FDA-1147-47F1-90D7-C88C46E70C4B}"/>
              </a:ext>
            </a:extLst>
          </p:cNvPr>
          <p:cNvPicPr>
            <a:picLocks noChangeAspect="1"/>
          </p:cNvPicPr>
          <p:nvPr/>
        </p:nvPicPr>
        <p:blipFill>
          <a:blip r:embed="rId3"/>
          <a:stretch>
            <a:fillRect/>
          </a:stretch>
        </p:blipFill>
        <p:spPr>
          <a:xfrm>
            <a:off x="2069319" y="2748161"/>
            <a:ext cx="4923809" cy="866667"/>
          </a:xfrm>
          <a:prstGeom prst="rect">
            <a:avLst/>
          </a:prstGeom>
        </p:spPr>
      </p:pic>
      <p:pic>
        <p:nvPicPr>
          <p:cNvPr id="14" name="Imagen 13" descr="Imagen que contiene pájaro, ave&#10;&#10;Descripción generada automáticamente">
            <a:extLst>
              <a:ext uri="{FF2B5EF4-FFF2-40B4-BE49-F238E27FC236}">
                <a16:creationId xmlns:a16="http://schemas.microsoft.com/office/drawing/2014/main" xmlns="" id="{7270992C-0565-4558-A8CF-6E97AD1EC4FB}"/>
              </a:ext>
            </a:extLst>
          </p:cNvPr>
          <p:cNvPicPr>
            <a:picLocks noChangeAspect="1"/>
          </p:cNvPicPr>
          <p:nvPr/>
        </p:nvPicPr>
        <p:blipFill>
          <a:blip r:embed="rId4"/>
          <a:stretch>
            <a:fillRect/>
          </a:stretch>
        </p:blipFill>
        <p:spPr>
          <a:xfrm>
            <a:off x="2069319" y="5682781"/>
            <a:ext cx="4961905" cy="857143"/>
          </a:xfrm>
          <a:prstGeom prst="rect">
            <a:avLst/>
          </a:prstGeom>
        </p:spPr>
      </p:pic>
    </p:spTree>
    <p:extLst>
      <p:ext uri="{BB962C8B-B14F-4D97-AF65-F5344CB8AC3E}">
        <p14:creationId xmlns:p14="http://schemas.microsoft.com/office/powerpoint/2010/main" val="2135773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3">
            <a:extLst>
              <a:ext uri="{FF2B5EF4-FFF2-40B4-BE49-F238E27FC236}">
                <a16:creationId xmlns:a16="http://schemas.microsoft.com/office/drawing/2014/main" xmlns="" id="{5E38062B-3A7A-4367-8B1B-02E8FD8FAECD}"/>
              </a:ext>
            </a:extLst>
          </p:cNvPr>
          <p:cNvSpPr>
            <a:spLocks noGrp="1"/>
          </p:cNvSpPr>
          <p:nvPr>
            <p:ph type="title"/>
          </p:nvPr>
        </p:nvSpPr>
        <p:spPr>
          <a:xfrm>
            <a:off x="3004575" y="3026450"/>
            <a:ext cx="5995800" cy="1665476"/>
          </a:xfrm>
        </p:spPr>
        <p:txBody>
          <a:bodyPr anchor="ctr" anchorCtr="0"/>
          <a:lstStyle/>
          <a:p>
            <a:r>
              <a:rPr lang="es-ES_tradnl" sz="4800" b="1" dirty="0"/>
              <a:t>Eliminando Filas de las Tablas</a:t>
            </a:r>
          </a:p>
        </p:txBody>
      </p:sp>
    </p:spTree>
    <p:extLst>
      <p:ext uri="{BB962C8B-B14F-4D97-AF65-F5344CB8AC3E}">
        <p14:creationId xmlns:p14="http://schemas.microsoft.com/office/powerpoint/2010/main" val="35728796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2">
            <a:extLst>
              <a:ext uri="{FF2B5EF4-FFF2-40B4-BE49-F238E27FC236}">
                <a16:creationId xmlns:a16="http://schemas.microsoft.com/office/drawing/2014/main" xmlns="" id="{C6550999-7EF0-47E2-A24E-EE31591CFB61}"/>
              </a:ext>
            </a:extLst>
          </p:cNvPr>
          <p:cNvSpPr>
            <a:spLocks noGrp="1"/>
          </p:cNvSpPr>
          <p:nvPr>
            <p:ph type="title"/>
          </p:nvPr>
        </p:nvSpPr>
        <p:spPr>
          <a:xfrm>
            <a:off x="1670394" y="212725"/>
            <a:ext cx="4288185" cy="813000"/>
          </a:xfrm>
        </p:spPr>
        <p:txBody>
          <a:bodyPr/>
          <a:lstStyle/>
          <a:p>
            <a:pPr defTabSz="457200"/>
            <a:r>
              <a:rPr lang="es-CL" sz="2800" b="1" dirty="0">
                <a:solidFill>
                  <a:prstClr val="white"/>
                </a:solidFill>
                <a:latin typeface="Calibri"/>
              </a:rPr>
              <a:t>Eliminando Filas de las Tablas</a:t>
            </a:r>
          </a:p>
        </p:txBody>
      </p:sp>
      <p:pic>
        <p:nvPicPr>
          <p:cNvPr id="2" name="Imagen 1">
            <a:extLst>
              <a:ext uri="{FF2B5EF4-FFF2-40B4-BE49-F238E27FC236}">
                <a16:creationId xmlns:a16="http://schemas.microsoft.com/office/drawing/2014/main" xmlns="" id="{B773FA12-5D90-4E25-B5C1-1FC481484541}"/>
              </a:ext>
            </a:extLst>
          </p:cNvPr>
          <p:cNvPicPr>
            <a:picLocks noChangeAspect="1"/>
          </p:cNvPicPr>
          <p:nvPr/>
        </p:nvPicPr>
        <p:blipFill>
          <a:blip r:embed="rId3"/>
          <a:stretch>
            <a:fillRect/>
          </a:stretch>
        </p:blipFill>
        <p:spPr>
          <a:xfrm>
            <a:off x="0" y="1237589"/>
            <a:ext cx="9144000" cy="5192291"/>
          </a:xfrm>
          <a:prstGeom prst="rect">
            <a:avLst/>
          </a:prstGeom>
        </p:spPr>
      </p:pic>
    </p:spTree>
    <p:extLst>
      <p:ext uri="{BB962C8B-B14F-4D97-AF65-F5344CB8AC3E}">
        <p14:creationId xmlns:p14="http://schemas.microsoft.com/office/powerpoint/2010/main" val="1832918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2">
            <a:extLst>
              <a:ext uri="{FF2B5EF4-FFF2-40B4-BE49-F238E27FC236}">
                <a16:creationId xmlns:a16="http://schemas.microsoft.com/office/drawing/2014/main" xmlns="" id="{C6550999-7EF0-47E2-A24E-EE31591CFB61}"/>
              </a:ext>
            </a:extLst>
          </p:cNvPr>
          <p:cNvSpPr>
            <a:spLocks noGrp="1"/>
          </p:cNvSpPr>
          <p:nvPr>
            <p:ph type="title"/>
          </p:nvPr>
        </p:nvSpPr>
        <p:spPr>
          <a:xfrm>
            <a:off x="1670394" y="212725"/>
            <a:ext cx="4288185" cy="813000"/>
          </a:xfrm>
        </p:spPr>
        <p:txBody>
          <a:bodyPr/>
          <a:lstStyle/>
          <a:p>
            <a:pPr defTabSz="457200"/>
            <a:r>
              <a:rPr lang="es-CL" sz="2800" b="1" dirty="0">
                <a:solidFill>
                  <a:prstClr val="white"/>
                </a:solidFill>
                <a:latin typeface="Calibri"/>
              </a:rPr>
              <a:t>Eliminando Filas de las Tablas</a:t>
            </a:r>
          </a:p>
        </p:txBody>
      </p:sp>
      <p:sp>
        <p:nvSpPr>
          <p:cNvPr id="8" name="Marcador de contenido 1">
            <a:extLst>
              <a:ext uri="{FF2B5EF4-FFF2-40B4-BE49-F238E27FC236}">
                <a16:creationId xmlns:a16="http://schemas.microsoft.com/office/drawing/2014/main" xmlns="" id="{08C41619-1D6E-4F07-8AF1-799796A4FD2C}"/>
              </a:ext>
            </a:extLst>
          </p:cNvPr>
          <p:cNvSpPr txBox="1">
            <a:spLocks/>
          </p:cNvSpPr>
          <p:nvPr/>
        </p:nvSpPr>
        <p:spPr>
          <a:xfrm>
            <a:off x="590872" y="1340768"/>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defTabSz="457200">
              <a:lnSpc>
                <a:spcPct val="80000"/>
              </a:lnSpc>
              <a:buClrTx/>
              <a:buFont typeface="Arial" charset="0"/>
              <a:buChar char="•"/>
            </a:pPr>
            <a:r>
              <a:rPr lang="es-CL">
                <a:solidFill>
                  <a:prstClr val="black">
                    <a:lumMod val="75000"/>
                    <a:lumOff val="25000"/>
                  </a:prstClr>
                </a:solidFill>
                <a:latin typeface="Calibri"/>
                <a:ea typeface="ＭＳ Ｐゴシック" pitchFamily="34" charset="-128"/>
              </a:rPr>
              <a:t>Sintaxis:</a:t>
            </a: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r>
              <a:rPr lang="es-CL">
                <a:solidFill>
                  <a:prstClr val="black">
                    <a:lumMod val="75000"/>
                    <a:lumOff val="25000"/>
                  </a:prstClr>
                </a:solidFill>
                <a:latin typeface="Calibri"/>
                <a:ea typeface="ＭＳ Ｐゴシック" pitchFamily="34" charset="-128"/>
              </a:rPr>
              <a:t>Ejemplo:</a:t>
            </a: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r>
              <a:rPr lang="es-CL">
                <a:solidFill>
                  <a:prstClr val="black">
                    <a:lumMod val="75000"/>
                    <a:lumOff val="25000"/>
                  </a:prstClr>
                </a:solidFill>
                <a:latin typeface="Calibri"/>
                <a:ea typeface="ＭＳ Ｐゴシック" pitchFamily="34" charset="-128"/>
              </a:rPr>
              <a:t>Ejemplo:</a:t>
            </a: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0" indent="0" algn="just" defTabSz="457200">
              <a:lnSpc>
                <a:spcPct val="80000"/>
              </a:lnSpc>
              <a:buClrTx/>
              <a:buFont typeface="Arial"/>
              <a:buNone/>
            </a:pPr>
            <a:endParaRPr lang="es-CL" dirty="0">
              <a:solidFill>
                <a:prstClr val="black">
                  <a:lumMod val="75000"/>
                  <a:lumOff val="25000"/>
                </a:prstClr>
              </a:solidFill>
              <a:latin typeface="Times New Roman" pitchFamily="18" charset="0"/>
              <a:ea typeface="ＭＳ Ｐゴシック" pitchFamily="34" charset="-128"/>
            </a:endParaRPr>
          </a:p>
        </p:txBody>
      </p:sp>
      <p:sp>
        <p:nvSpPr>
          <p:cNvPr id="9" name="Text Box 5">
            <a:extLst>
              <a:ext uri="{FF2B5EF4-FFF2-40B4-BE49-F238E27FC236}">
                <a16:creationId xmlns:a16="http://schemas.microsoft.com/office/drawing/2014/main" xmlns="" id="{AAE1E9D5-D842-498A-B248-9DDADC53E698}"/>
              </a:ext>
            </a:extLst>
          </p:cNvPr>
          <p:cNvSpPr txBox="1">
            <a:spLocks noChangeArrowheads="1"/>
          </p:cNvSpPr>
          <p:nvPr/>
        </p:nvSpPr>
        <p:spPr bwMode="auto">
          <a:xfrm>
            <a:off x="1331640" y="1657398"/>
            <a:ext cx="5184576" cy="892552"/>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800" b="1" dirty="0">
                <a:solidFill>
                  <a:prstClr val="black"/>
                </a:solidFill>
                <a:latin typeface="Calibri"/>
                <a:ea typeface="+mn-ea"/>
                <a:cs typeface="Arial" charset="0"/>
              </a:rPr>
              <a:t>DELETE [FROM] </a:t>
            </a:r>
            <a:r>
              <a:rPr lang="en-US" sz="1800" b="1" i="1" dirty="0" err="1">
                <a:solidFill>
                  <a:prstClr val="black"/>
                </a:solidFill>
                <a:latin typeface="Calibri"/>
                <a:ea typeface="+mn-ea"/>
                <a:cs typeface="Arial" charset="0"/>
              </a:rPr>
              <a:t>tabla</a:t>
            </a:r>
            <a:endParaRPr lang="en-US" sz="1800" b="1" i="1" dirty="0">
              <a:solidFill>
                <a:prstClr val="black"/>
              </a:solidFill>
              <a:latin typeface="Calibri"/>
              <a:ea typeface="+mn-ea"/>
              <a:cs typeface="Arial" charset="0"/>
            </a:endParaRPr>
          </a:p>
          <a:p>
            <a:pPr eaLnBrk="1" hangingPunct="1">
              <a:buClrTx/>
              <a:buFontTx/>
              <a:buNone/>
              <a:defRPr/>
            </a:pPr>
            <a:r>
              <a:rPr lang="en-US" sz="1800" b="1" dirty="0">
                <a:solidFill>
                  <a:prstClr val="black"/>
                </a:solidFill>
                <a:latin typeface="Calibri"/>
                <a:ea typeface="+mn-ea"/>
                <a:cs typeface="Arial" charset="0"/>
              </a:rPr>
              <a:t>[WHERE </a:t>
            </a:r>
            <a:r>
              <a:rPr lang="en-US" sz="1800" b="1" i="1" dirty="0" err="1">
                <a:solidFill>
                  <a:prstClr val="black"/>
                </a:solidFill>
                <a:latin typeface="Calibri"/>
                <a:ea typeface="+mn-ea"/>
                <a:cs typeface="Arial" charset="0"/>
              </a:rPr>
              <a:t>condición</a:t>
            </a:r>
            <a:r>
              <a:rPr lang="en-US" sz="18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sp>
        <p:nvSpPr>
          <p:cNvPr id="11" name="Text Box 5">
            <a:extLst>
              <a:ext uri="{FF2B5EF4-FFF2-40B4-BE49-F238E27FC236}">
                <a16:creationId xmlns:a16="http://schemas.microsoft.com/office/drawing/2014/main" xmlns="" id="{E313A13A-B671-4C45-9D93-585E657F6C7A}"/>
              </a:ext>
            </a:extLst>
          </p:cNvPr>
          <p:cNvSpPr txBox="1">
            <a:spLocks noChangeArrowheads="1"/>
          </p:cNvSpPr>
          <p:nvPr/>
        </p:nvSpPr>
        <p:spPr bwMode="auto">
          <a:xfrm>
            <a:off x="1331640" y="3176243"/>
            <a:ext cx="5184576" cy="615553"/>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Calibri" panose="020F0502020204030204" pitchFamily="34" charset="0"/>
              <a:ea typeface="+mn-ea"/>
              <a:cs typeface="Calibri" panose="020F0502020204030204" pitchFamily="34" charset="0"/>
            </a:endParaRP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DELETE employees;</a:t>
            </a:r>
          </a:p>
          <a:p>
            <a:pPr eaLnBrk="1" hangingPunct="1">
              <a:buClrTx/>
              <a:buFontTx/>
              <a:buNone/>
              <a:defRPr/>
            </a:pPr>
            <a:endParaRPr lang="es-MX" sz="800" b="1" dirty="0">
              <a:solidFill>
                <a:prstClr val="black"/>
              </a:solidFill>
              <a:latin typeface="Calibri" panose="020F0502020204030204" pitchFamily="34" charset="0"/>
              <a:ea typeface="+mn-ea"/>
              <a:cs typeface="Calibri" panose="020F0502020204030204" pitchFamily="34" charset="0"/>
            </a:endParaRPr>
          </a:p>
        </p:txBody>
      </p:sp>
      <p:sp>
        <p:nvSpPr>
          <p:cNvPr id="12" name="Text Box 5">
            <a:extLst>
              <a:ext uri="{FF2B5EF4-FFF2-40B4-BE49-F238E27FC236}">
                <a16:creationId xmlns:a16="http://schemas.microsoft.com/office/drawing/2014/main" xmlns="" id="{5A31B561-2452-4754-8B30-FFD51B054C19}"/>
              </a:ext>
            </a:extLst>
          </p:cNvPr>
          <p:cNvSpPr txBox="1">
            <a:spLocks noChangeArrowheads="1"/>
          </p:cNvSpPr>
          <p:nvPr/>
        </p:nvSpPr>
        <p:spPr bwMode="auto">
          <a:xfrm>
            <a:off x="1331640" y="4393702"/>
            <a:ext cx="5184576" cy="892552"/>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Calibri" panose="020F0502020204030204" pitchFamily="34" charset="0"/>
              <a:ea typeface="+mn-ea"/>
              <a:cs typeface="Calibri" panose="020F0502020204030204" pitchFamily="34" charset="0"/>
            </a:endParaRP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DELETE FROM departments</a:t>
            </a: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WHERE </a:t>
            </a:r>
            <a:r>
              <a:rPr lang="en-US" sz="1800" b="1" dirty="0" err="1">
                <a:solidFill>
                  <a:prstClr val="black"/>
                </a:solidFill>
                <a:latin typeface="Calibri" panose="020F0502020204030204" pitchFamily="34" charset="0"/>
                <a:ea typeface="+mn-ea"/>
                <a:cs typeface="Calibri" panose="020F0502020204030204" pitchFamily="34" charset="0"/>
              </a:rPr>
              <a:t>department_name</a:t>
            </a:r>
            <a:r>
              <a:rPr lang="en-US" sz="1800" b="1" dirty="0">
                <a:solidFill>
                  <a:prstClr val="black"/>
                </a:solidFill>
                <a:latin typeface="Calibri" panose="020F0502020204030204" pitchFamily="34" charset="0"/>
                <a:ea typeface="+mn-ea"/>
                <a:cs typeface="Calibri" panose="020F0502020204030204" pitchFamily="34" charset="0"/>
              </a:rPr>
              <a:t> = 'Finance';</a:t>
            </a:r>
          </a:p>
          <a:p>
            <a:pPr eaLnBrk="1" hangingPunct="1">
              <a:buClrTx/>
              <a:buFontTx/>
              <a:buNone/>
              <a:defRPr/>
            </a:pPr>
            <a:endParaRPr lang="es-MX" sz="800" b="1" dirty="0">
              <a:solidFill>
                <a:prstClr val="black"/>
              </a:solidFill>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21101224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2">
            <a:extLst>
              <a:ext uri="{FF2B5EF4-FFF2-40B4-BE49-F238E27FC236}">
                <a16:creationId xmlns:a16="http://schemas.microsoft.com/office/drawing/2014/main" xmlns="" id="{C6550999-7EF0-47E2-A24E-EE31591CFB61}"/>
              </a:ext>
            </a:extLst>
          </p:cNvPr>
          <p:cNvSpPr>
            <a:spLocks noGrp="1"/>
          </p:cNvSpPr>
          <p:nvPr>
            <p:ph type="title"/>
          </p:nvPr>
        </p:nvSpPr>
        <p:spPr>
          <a:xfrm>
            <a:off x="1670394" y="212725"/>
            <a:ext cx="4288185" cy="813000"/>
          </a:xfrm>
        </p:spPr>
        <p:txBody>
          <a:bodyPr/>
          <a:lstStyle/>
          <a:p>
            <a:pPr defTabSz="457200"/>
            <a:r>
              <a:rPr lang="es-CL" sz="2800" b="1" dirty="0">
                <a:solidFill>
                  <a:prstClr val="white"/>
                </a:solidFill>
                <a:latin typeface="Calibri"/>
              </a:rPr>
              <a:t>Eliminando Filas de las Tablas</a:t>
            </a:r>
          </a:p>
        </p:txBody>
      </p:sp>
      <p:sp>
        <p:nvSpPr>
          <p:cNvPr id="16" name="Marcador de contenido 1">
            <a:extLst>
              <a:ext uri="{FF2B5EF4-FFF2-40B4-BE49-F238E27FC236}">
                <a16:creationId xmlns:a16="http://schemas.microsoft.com/office/drawing/2014/main" xmlns="" id="{FEEF0745-3B7D-4FDF-AF78-8CB735CA18A8}"/>
              </a:ext>
            </a:extLst>
          </p:cNvPr>
          <p:cNvSpPr txBox="1">
            <a:spLocks/>
          </p:cNvSpPr>
          <p:nvPr/>
        </p:nvSpPr>
        <p:spPr>
          <a:xfrm>
            <a:off x="457200" y="1412776"/>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defTabSz="457200">
              <a:lnSpc>
                <a:spcPct val="80000"/>
              </a:lnSpc>
              <a:buClrTx/>
              <a:buFont typeface="Arial" charset="0"/>
              <a:buChar char="•"/>
              <a:defRPr/>
            </a:pPr>
            <a:r>
              <a:rPr lang="es-CL" dirty="0">
                <a:solidFill>
                  <a:sysClr val="windowText" lastClr="000000">
                    <a:lumMod val="75000"/>
                    <a:lumOff val="25000"/>
                  </a:sysClr>
                </a:solidFill>
                <a:latin typeface="Calibri"/>
                <a:ea typeface="ＭＳ Ｐゴシック" pitchFamily="34" charset="-128"/>
              </a:rPr>
              <a:t>Ejemplo:</a:t>
            </a: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r>
              <a:rPr lang="es-CL" dirty="0">
                <a:solidFill>
                  <a:sysClr val="windowText" lastClr="000000">
                    <a:lumMod val="75000"/>
                    <a:lumOff val="25000"/>
                  </a:sysClr>
                </a:solidFill>
                <a:latin typeface="Calibri"/>
                <a:ea typeface="ＭＳ Ｐゴシック" pitchFamily="34" charset="-128"/>
              </a:rPr>
              <a:t>Ejemplo:</a:t>
            </a: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r>
              <a:rPr lang="es-CL" dirty="0">
                <a:solidFill>
                  <a:sysClr val="windowText" lastClr="000000">
                    <a:lumMod val="75000"/>
                    <a:lumOff val="25000"/>
                  </a:sysClr>
                </a:solidFill>
                <a:latin typeface="Calibri"/>
                <a:ea typeface="ＭＳ Ｐゴシック" pitchFamily="34" charset="-128"/>
              </a:rPr>
              <a:t>Ejemplo:</a:t>
            </a: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defRPr/>
            </a:pPr>
            <a:endParaRPr lang="es-CL" dirty="0">
              <a:solidFill>
                <a:sysClr val="windowText" lastClr="000000">
                  <a:lumMod val="75000"/>
                  <a:lumOff val="25000"/>
                </a:sysClr>
              </a:solidFill>
              <a:latin typeface="Calibri"/>
              <a:ea typeface="ＭＳ Ｐゴシック" pitchFamily="34" charset="-128"/>
            </a:endParaRPr>
          </a:p>
          <a:p>
            <a:pPr>
              <a:buClrTx/>
              <a:defRPr/>
            </a:pPr>
            <a:endParaRPr lang="es-CL" dirty="0">
              <a:solidFill>
                <a:sysClr val="windowText" lastClr="000000">
                  <a:lumMod val="75000"/>
                  <a:lumOff val="25000"/>
                </a:sysClr>
              </a:solidFill>
              <a:latin typeface="Calibri"/>
            </a:endParaRPr>
          </a:p>
        </p:txBody>
      </p:sp>
      <p:sp>
        <p:nvSpPr>
          <p:cNvPr id="17" name="Text Box 5">
            <a:extLst>
              <a:ext uri="{FF2B5EF4-FFF2-40B4-BE49-F238E27FC236}">
                <a16:creationId xmlns:a16="http://schemas.microsoft.com/office/drawing/2014/main" xmlns="" id="{6855E77B-2D28-4D2B-8853-0F0FB57C9E4D}"/>
              </a:ext>
            </a:extLst>
          </p:cNvPr>
          <p:cNvSpPr txBox="1">
            <a:spLocks noChangeArrowheads="1"/>
          </p:cNvSpPr>
          <p:nvPr/>
        </p:nvSpPr>
        <p:spPr bwMode="auto">
          <a:xfrm>
            <a:off x="1187624" y="1729406"/>
            <a:ext cx="5184576" cy="892552"/>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Calibri" panose="020F0502020204030204" pitchFamily="34" charset="0"/>
              <a:ea typeface="+mn-ea"/>
              <a:cs typeface="Calibri" panose="020F0502020204030204" pitchFamily="34" charset="0"/>
            </a:endParaRP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DELETE FROM departments</a:t>
            </a: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WHERE department_id IN(30, 40);</a:t>
            </a:r>
          </a:p>
          <a:p>
            <a:pPr eaLnBrk="1" hangingPunct="1">
              <a:buClrTx/>
              <a:buFontTx/>
              <a:buNone/>
              <a:defRPr/>
            </a:pPr>
            <a:endParaRPr lang="es-MX" sz="800" b="1" dirty="0">
              <a:solidFill>
                <a:prstClr val="black"/>
              </a:solidFill>
              <a:latin typeface="Calibri" panose="020F0502020204030204" pitchFamily="34" charset="0"/>
              <a:ea typeface="+mn-ea"/>
              <a:cs typeface="Calibri" panose="020F0502020204030204" pitchFamily="34" charset="0"/>
            </a:endParaRPr>
          </a:p>
        </p:txBody>
      </p:sp>
      <p:sp>
        <p:nvSpPr>
          <p:cNvPr id="18" name="Text Box 5">
            <a:extLst>
              <a:ext uri="{FF2B5EF4-FFF2-40B4-BE49-F238E27FC236}">
                <a16:creationId xmlns:a16="http://schemas.microsoft.com/office/drawing/2014/main" xmlns="" id="{558BC442-C525-456D-B081-8C088EF9B3FF}"/>
              </a:ext>
            </a:extLst>
          </p:cNvPr>
          <p:cNvSpPr txBox="1">
            <a:spLocks noChangeArrowheads="1"/>
          </p:cNvSpPr>
          <p:nvPr/>
        </p:nvSpPr>
        <p:spPr bwMode="auto">
          <a:xfrm>
            <a:off x="1187624" y="3313582"/>
            <a:ext cx="5184576" cy="892552"/>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Calibri" panose="020F0502020204030204" pitchFamily="34" charset="0"/>
              <a:ea typeface="+mn-ea"/>
              <a:cs typeface="Calibri" panose="020F0502020204030204" pitchFamily="34" charset="0"/>
            </a:endParaRP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DELETE employees</a:t>
            </a: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WHERE salary between 2000 AND 5000;</a:t>
            </a:r>
          </a:p>
          <a:p>
            <a:pPr eaLnBrk="1" hangingPunct="1">
              <a:buClrTx/>
              <a:buFontTx/>
              <a:buNone/>
              <a:defRPr/>
            </a:pPr>
            <a:endParaRPr lang="es-MX" sz="800" b="1" dirty="0">
              <a:solidFill>
                <a:prstClr val="black"/>
              </a:solidFill>
              <a:latin typeface="Calibri" panose="020F0502020204030204" pitchFamily="34" charset="0"/>
              <a:ea typeface="+mn-ea"/>
              <a:cs typeface="Calibri" panose="020F0502020204030204" pitchFamily="34" charset="0"/>
            </a:endParaRPr>
          </a:p>
        </p:txBody>
      </p:sp>
      <p:sp>
        <p:nvSpPr>
          <p:cNvPr id="19" name="Text Box 5">
            <a:extLst>
              <a:ext uri="{FF2B5EF4-FFF2-40B4-BE49-F238E27FC236}">
                <a16:creationId xmlns:a16="http://schemas.microsoft.com/office/drawing/2014/main" xmlns="" id="{19B7F61B-B9F2-4A9A-9443-8E07D32320F7}"/>
              </a:ext>
            </a:extLst>
          </p:cNvPr>
          <p:cNvSpPr txBox="1">
            <a:spLocks noChangeArrowheads="1"/>
          </p:cNvSpPr>
          <p:nvPr/>
        </p:nvSpPr>
        <p:spPr bwMode="auto">
          <a:xfrm>
            <a:off x="1187624" y="4745611"/>
            <a:ext cx="6336704" cy="1169551"/>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Calibri" panose="020F0502020204030204" pitchFamily="34" charset="0"/>
              <a:ea typeface="+mn-ea"/>
              <a:cs typeface="Calibri" panose="020F0502020204030204" pitchFamily="34" charset="0"/>
            </a:endParaRP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DELETE departments</a:t>
            </a: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WHERE </a:t>
            </a:r>
            <a:r>
              <a:rPr lang="en-US" sz="1800" b="1" dirty="0" err="1">
                <a:solidFill>
                  <a:prstClr val="black"/>
                </a:solidFill>
                <a:latin typeface="Calibri" panose="020F0502020204030204" pitchFamily="34" charset="0"/>
                <a:ea typeface="+mn-ea"/>
                <a:cs typeface="Calibri" panose="020F0502020204030204" pitchFamily="34" charset="0"/>
              </a:rPr>
              <a:t>department_id</a:t>
            </a:r>
            <a:r>
              <a:rPr lang="en-US" sz="1800" b="1" dirty="0">
                <a:solidFill>
                  <a:prstClr val="black"/>
                </a:solidFill>
                <a:latin typeface="Calibri" panose="020F0502020204030204" pitchFamily="34" charset="0"/>
                <a:ea typeface="+mn-ea"/>
                <a:cs typeface="Calibri" panose="020F0502020204030204" pitchFamily="34" charset="0"/>
              </a:rPr>
              <a:t> NOT IN (SELECT DISTINCT </a:t>
            </a:r>
            <a:r>
              <a:rPr lang="en-US" sz="1800" b="1" dirty="0" err="1">
                <a:solidFill>
                  <a:prstClr val="black"/>
                </a:solidFill>
                <a:latin typeface="Calibri" panose="020F0502020204030204" pitchFamily="34" charset="0"/>
                <a:ea typeface="+mn-ea"/>
                <a:cs typeface="Calibri" panose="020F0502020204030204" pitchFamily="34" charset="0"/>
              </a:rPr>
              <a:t>department_id</a:t>
            </a:r>
            <a:r>
              <a:rPr lang="en-US" sz="1800" b="1" dirty="0">
                <a:solidFill>
                  <a:prstClr val="black"/>
                </a:solidFill>
                <a:latin typeface="Calibri" panose="020F0502020204030204" pitchFamily="34" charset="0"/>
                <a:ea typeface="+mn-ea"/>
                <a:cs typeface="Calibri" panose="020F0502020204030204" pitchFamily="34" charset="0"/>
              </a:rPr>
              <a:t> </a:t>
            </a: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                                                           FROM employees;</a:t>
            </a:r>
          </a:p>
          <a:p>
            <a:pPr eaLnBrk="1" hangingPunct="1">
              <a:buClrTx/>
              <a:buFontTx/>
              <a:buNone/>
              <a:defRPr/>
            </a:pPr>
            <a:endParaRPr lang="es-MX" sz="800" b="1" dirty="0">
              <a:solidFill>
                <a:prstClr val="black"/>
              </a:solidFill>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21432348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2">
            <a:extLst>
              <a:ext uri="{FF2B5EF4-FFF2-40B4-BE49-F238E27FC236}">
                <a16:creationId xmlns:a16="http://schemas.microsoft.com/office/drawing/2014/main" xmlns="" id="{B56B6313-3F20-4C22-9848-2F2E8201E989}"/>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Error Frecuente al </a:t>
            </a:r>
            <a:br>
              <a:rPr lang="es-CL" sz="2800" b="1" dirty="0">
                <a:solidFill>
                  <a:prstClr val="white"/>
                </a:solidFill>
                <a:latin typeface="Calibri"/>
              </a:rPr>
            </a:br>
            <a:r>
              <a:rPr lang="es-CL" sz="2800" b="1" dirty="0">
                <a:solidFill>
                  <a:prstClr val="white"/>
                </a:solidFill>
                <a:latin typeface="Calibri"/>
              </a:rPr>
              <a:t>Eliminar Filas</a:t>
            </a:r>
          </a:p>
        </p:txBody>
      </p:sp>
      <p:pic>
        <p:nvPicPr>
          <p:cNvPr id="4" name="Imagen 3">
            <a:extLst>
              <a:ext uri="{FF2B5EF4-FFF2-40B4-BE49-F238E27FC236}">
                <a16:creationId xmlns:a16="http://schemas.microsoft.com/office/drawing/2014/main" xmlns="" id="{9C28E54B-8CC8-447B-AF1C-1EB336CF89E0}"/>
              </a:ext>
            </a:extLst>
          </p:cNvPr>
          <p:cNvPicPr>
            <a:picLocks noChangeAspect="1"/>
          </p:cNvPicPr>
          <p:nvPr/>
        </p:nvPicPr>
        <p:blipFill>
          <a:blip r:embed="rId3"/>
          <a:stretch>
            <a:fillRect/>
          </a:stretch>
        </p:blipFill>
        <p:spPr>
          <a:xfrm>
            <a:off x="3511888" y="1321680"/>
            <a:ext cx="2120223" cy="1804655"/>
          </a:xfrm>
          <a:prstGeom prst="rect">
            <a:avLst/>
          </a:prstGeom>
        </p:spPr>
      </p:pic>
      <p:pic>
        <p:nvPicPr>
          <p:cNvPr id="6" name="Imagen 5">
            <a:extLst>
              <a:ext uri="{FF2B5EF4-FFF2-40B4-BE49-F238E27FC236}">
                <a16:creationId xmlns:a16="http://schemas.microsoft.com/office/drawing/2014/main" xmlns="" id="{013A0B7F-0DFE-4D1B-A75A-EBE7428AE017}"/>
              </a:ext>
            </a:extLst>
          </p:cNvPr>
          <p:cNvPicPr>
            <a:picLocks noChangeAspect="1"/>
          </p:cNvPicPr>
          <p:nvPr/>
        </p:nvPicPr>
        <p:blipFill>
          <a:blip r:embed="rId4"/>
          <a:stretch>
            <a:fillRect/>
          </a:stretch>
        </p:blipFill>
        <p:spPr>
          <a:xfrm>
            <a:off x="1330022" y="4869149"/>
            <a:ext cx="5304762" cy="704762"/>
          </a:xfrm>
          <a:prstGeom prst="rect">
            <a:avLst/>
          </a:prstGeom>
        </p:spPr>
      </p:pic>
      <p:sp>
        <p:nvSpPr>
          <p:cNvPr id="13" name="Marcador de contenido 1">
            <a:extLst>
              <a:ext uri="{FF2B5EF4-FFF2-40B4-BE49-F238E27FC236}">
                <a16:creationId xmlns:a16="http://schemas.microsoft.com/office/drawing/2014/main" xmlns="" id="{29C0D5CA-D276-4AAB-AD5B-DF6B294F6D80}"/>
              </a:ext>
            </a:extLst>
          </p:cNvPr>
          <p:cNvSpPr txBox="1">
            <a:spLocks/>
          </p:cNvSpPr>
          <p:nvPr/>
        </p:nvSpPr>
        <p:spPr>
          <a:xfrm>
            <a:off x="457200" y="1412776"/>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r>
              <a:rPr lang="es-CL" dirty="0">
                <a:solidFill>
                  <a:sysClr val="windowText" lastClr="000000">
                    <a:lumMod val="75000"/>
                    <a:lumOff val="25000"/>
                  </a:sysClr>
                </a:solidFill>
                <a:latin typeface="Calibri"/>
                <a:ea typeface="ＭＳ Ｐゴシック" pitchFamily="34" charset="-128"/>
              </a:rPr>
              <a:t>Ejemplo:</a:t>
            </a: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0" indent="0" algn="just" defTabSz="457200">
              <a:lnSpc>
                <a:spcPct val="80000"/>
              </a:lnSpc>
              <a:buClrTx/>
              <a:buNone/>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dirty="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defRPr/>
            </a:pPr>
            <a:endParaRPr lang="es-CL" dirty="0">
              <a:solidFill>
                <a:sysClr val="windowText" lastClr="000000">
                  <a:lumMod val="75000"/>
                  <a:lumOff val="25000"/>
                </a:sysClr>
              </a:solidFill>
              <a:latin typeface="Calibri"/>
              <a:ea typeface="ＭＳ Ｐゴシック" pitchFamily="34" charset="-128"/>
            </a:endParaRPr>
          </a:p>
          <a:p>
            <a:pPr>
              <a:buClrTx/>
              <a:defRPr/>
            </a:pPr>
            <a:endParaRPr lang="es-CL" dirty="0">
              <a:solidFill>
                <a:sysClr val="windowText" lastClr="000000">
                  <a:lumMod val="75000"/>
                  <a:lumOff val="25000"/>
                </a:sysClr>
              </a:solidFill>
              <a:latin typeface="Calibri"/>
            </a:endParaRPr>
          </a:p>
        </p:txBody>
      </p:sp>
      <p:sp>
        <p:nvSpPr>
          <p:cNvPr id="14" name="Text Box 5">
            <a:extLst>
              <a:ext uri="{FF2B5EF4-FFF2-40B4-BE49-F238E27FC236}">
                <a16:creationId xmlns:a16="http://schemas.microsoft.com/office/drawing/2014/main" xmlns="" id="{DA263765-70BE-460A-BAC6-7EC8F4001D37}"/>
              </a:ext>
            </a:extLst>
          </p:cNvPr>
          <p:cNvSpPr txBox="1">
            <a:spLocks noChangeArrowheads="1"/>
          </p:cNvSpPr>
          <p:nvPr/>
        </p:nvSpPr>
        <p:spPr bwMode="auto">
          <a:xfrm>
            <a:off x="1157644" y="3838233"/>
            <a:ext cx="5797792" cy="892552"/>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Calibri" panose="020F0502020204030204" pitchFamily="34" charset="0"/>
              <a:ea typeface="+mn-ea"/>
              <a:cs typeface="Calibri" panose="020F0502020204030204" pitchFamily="34" charset="0"/>
            </a:endParaRP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DELETE FROM departments</a:t>
            </a:r>
          </a:p>
          <a:p>
            <a:pPr eaLnBrk="1" hangingPunct="1">
              <a:buClrTx/>
              <a:buFontTx/>
              <a:buNone/>
              <a:defRPr/>
            </a:pPr>
            <a:r>
              <a:rPr lang="en-US" sz="1800" b="1" dirty="0">
                <a:solidFill>
                  <a:prstClr val="black"/>
                </a:solidFill>
                <a:latin typeface="Calibri" panose="020F0502020204030204" pitchFamily="34" charset="0"/>
                <a:ea typeface="+mn-ea"/>
                <a:cs typeface="Calibri" panose="020F0502020204030204" pitchFamily="34" charset="0"/>
              </a:rPr>
              <a:t>WHERE </a:t>
            </a:r>
            <a:r>
              <a:rPr lang="en-US" sz="1800" b="1" dirty="0" err="1">
                <a:solidFill>
                  <a:prstClr val="black"/>
                </a:solidFill>
                <a:latin typeface="Calibri" panose="020F0502020204030204" pitchFamily="34" charset="0"/>
                <a:ea typeface="+mn-ea"/>
                <a:cs typeface="Calibri" panose="020F0502020204030204" pitchFamily="34" charset="0"/>
              </a:rPr>
              <a:t>department_id</a:t>
            </a:r>
            <a:r>
              <a:rPr lang="en-US" sz="1800" b="1" dirty="0">
                <a:solidFill>
                  <a:prstClr val="black"/>
                </a:solidFill>
                <a:latin typeface="Calibri" panose="020F0502020204030204" pitchFamily="34" charset="0"/>
                <a:ea typeface="+mn-ea"/>
                <a:cs typeface="Calibri" panose="020F0502020204030204" pitchFamily="34" charset="0"/>
              </a:rPr>
              <a:t> = 90;</a:t>
            </a:r>
          </a:p>
          <a:p>
            <a:pPr eaLnBrk="1" hangingPunct="1">
              <a:buClrTx/>
              <a:buFontTx/>
              <a:buNone/>
              <a:defRPr/>
            </a:pPr>
            <a:endParaRPr lang="es-MX" sz="800" b="1" dirty="0">
              <a:solidFill>
                <a:prstClr val="black"/>
              </a:solidFill>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8322090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2">
            <a:extLst>
              <a:ext uri="{FF2B5EF4-FFF2-40B4-BE49-F238E27FC236}">
                <a16:creationId xmlns:a16="http://schemas.microsoft.com/office/drawing/2014/main" xmlns="" id="{B56B6313-3F20-4C22-9848-2F2E8201E989}"/>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Uso de Sentencia TRUNCATE para todas las Filas</a:t>
            </a:r>
          </a:p>
        </p:txBody>
      </p:sp>
      <p:sp>
        <p:nvSpPr>
          <p:cNvPr id="22" name="Marcador de contenido 1">
            <a:extLst>
              <a:ext uri="{FF2B5EF4-FFF2-40B4-BE49-F238E27FC236}">
                <a16:creationId xmlns:a16="http://schemas.microsoft.com/office/drawing/2014/main" xmlns="" id="{BFBCEC5D-463D-4AB4-857B-EEC71C2788AF}"/>
              </a:ext>
            </a:extLst>
          </p:cNvPr>
          <p:cNvSpPr txBox="1">
            <a:spLocks/>
          </p:cNvSpPr>
          <p:nvPr/>
        </p:nvSpPr>
        <p:spPr>
          <a:xfrm>
            <a:off x="457200" y="1268760"/>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r>
              <a:rPr lang="es-CL">
                <a:solidFill>
                  <a:sysClr val="windowText" lastClr="000000">
                    <a:lumMod val="75000"/>
                    <a:lumOff val="25000"/>
                  </a:sysClr>
                </a:solidFill>
                <a:latin typeface="Calibri"/>
                <a:ea typeface="ＭＳ Ｐゴシック" pitchFamily="34" charset="-128"/>
              </a:rPr>
              <a:t>Sintaxis:</a:t>
            </a: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sz="1200">
              <a:solidFill>
                <a:sysClr val="windowText" lastClr="000000">
                  <a:lumMod val="75000"/>
                  <a:lumOff val="25000"/>
                </a:sysClr>
              </a:solidFill>
              <a:latin typeface="Calibri"/>
              <a:ea typeface="ＭＳ Ｐゴシック" pitchFamily="34" charset="-128"/>
            </a:endParaRPr>
          </a:p>
          <a:p>
            <a:pPr marL="0" indent="0" algn="just" defTabSz="457200">
              <a:lnSpc>
                <a:spcPct val="80000"/>
              </a:lnSpc>
              <a:buClrTx/>
              <a:buFont typeface="Arial"/>
              <a:buNone/>
              <a:defRPr/>
            </a:pPr>
            <a:endParaRPr lang="es-CL" sz="140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r>
              <a:rPr lang="es-CL">
                <a:solidFill>
                  <a:sysClr val="windowText" lastClr="000000">
                    <a:lumMod val="75000"/>
                    <a:lumOff val="25000"/>
                  </a:sysClr>
                </a:solidFill>
                <a:latin typeface="Calibri"/>
                <a:ea typeface="ＭＳ Ｐゴシック" pitchFamily="34" charset="-128"/>
              </a:rPr>
              <a:t>Ejemplo</a:t>
            </a: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a:buClrTx/>
              <a:defRPr/>
            </a:pPr>
            <a:endParaRPr lang="es-CL" dirty="0">
              <a:solidFill>
                <a:sysClr val="windowText" lastClr="000000">
                  <a:lumMod val="75000"/>
                  <a:lumOff val="25000"/>
                </a:sysClr>
              </a:solidFill>
              <a:latin typeface="Calibri"/>
            </a:endParaRPr>
          </a:p>
        </p:txBody>
      </p:sp>
      <p:sp>
        <p:nvSpPr>
          <p:cNvPr id="23" name="Text Box 5">
            <a:extLst>
              <a:ext uri="{FF2B5EF4-FFF2-40B4-BE49-F238E27FC236}">
                <a16:creationId xmlns:a16="http://schemas.microsoft.com/office/drawing/2014/main" xmlns="" id="{9D8F84A5-6DC1-4444-ACDB-726BC0058D35}"/>
              </a:ext>
            </a:extLst>
          </p:cNvPr>
          <p:cNvSpPr txBox="1">
            <a:spLocks noChangeArrowheads="1"/>
          </p:cNvSpPr>
          <p:nvPr/>
        </p:nvSpPr>
        <p:spPr bwMode="auto">
          <a:xfrm>
            <a:off x="1187624" y="4040339"/>
            <a:ext cx="5184576" cy="615553"/>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800" b="1" dirty="0">
                <a:solidFill>
                  <a:prstClr val="black"/>
                </a:solidFill>
                <a:latin typeface="Calibri"/>
                <a:ea typeface="+mn-ea"/>
                <a:cs typeface="Arial" charset="0"/>
              </a:rPr>
              <a:t>TRUNCATE TABLE </a:t>
            </a:r>
            <a:r>
              <a:rPr lang="en-US" sz="1800" b="1" i="1" dirty="0" err="1">
                <a:solidFill>
                  <a:prstClr val="black"/>
                </a:solidFill>
                <a:latin typeface="Calibri"/>
                <a:ea typeface="+mn-ea"/>
                <a:cs typeface="Arial" charset="0"/>
              </a:rPr>
              <a:t>nombre_tabla</a:t>
            </a:r>
            <a:r>
              <a:rPr lang="en-US" sz="18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sp>
        <p:nvSpPr>
          <p:cNvPr id="24" name="Text Box 5">
            <a:extLst>
              <a:ext uri="{FF2B5EF4-FFF2-40B4-BE49-F238E27FC236}">
                <a16:creationId xmlns:a16="http://schemas.microsoft.com/office/drawing/2014/main" xmlns="" id="{2521DF30-4D36-49E0-BA07-D50A9315B991}"/>
              </a:ext>
            </a:extLst>
          </p:cNvPr>
          <p:cNvSpPr txBox="1">
            <a:spLocks noChangeArrowheads="1"/>
          </p:cNvSpPr>
          <p:nvPr/>
        </p:nvSpPr>
        <p:spPr bwMode="auto">
          <a:xfrm>
            <a:off x="1187624" y="5336483"/>
            <a:ext cx="5184576" cy="584775"/>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TRUNCATE TABLE employees;</a:t>
            </a:r>
          </a:p>
          <a:p>
            <a:pPr eaLnBrk="1" hangingPunct="1">
              <a:buClrTx/>
              <a:buFontTx/>
              <a:buNone/>
              <a:defRPr/>
            </a:pPr>
            <a:endParaRPr lang="es-MX" sz="800" b="1" dirty="0">
              <a:solidFill>
                <a:prstClr val="black"/>
              </a:solidFill>
              <a:latin typeface="Arial" pitchFamily="34" charset="0"/>
              <a:ea typeface="+mn-ea"/>
            </a:endParaRPr>
          </a:p>
        </p:txBody>
      </p:sp>
      <p:sp>
        <p:nvSpPr>
          <p:cNvPr id="25" name="Rectángulo redondeado 4">
            <a:extLst>
              <a:ext uri="{FF2B5EF4-FFF2-40B4-BE49-F238E27FC236}">
                <a16:creationId xmlns:a16="http://schemas.microsoft.com/office/drawing/2014/main" xmlns="" id="{555E28F8-D37C-4A2B-9408-31BBE7E9D348}"/>
              </a:ext>
            </a:extLst>
          </p:cNvPr>
          <p:cNvSpPr/>
          <p:nvPr/>
        </p:nvSpPr>
        <p:spPr>
          <a:xfrm>
            <a:off x="1043608" y="1340820"/>
            <a:ext cx="2016000" cy="2052000"/>
          </a:xfrm>
          <a:prstGeom prst="roundRect">
            <a:avLst/>
          </a:prstGeom>
          <a:solidFill>
            <a:srgbClr val="EC700A"/>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rIns="0" rtlCol="0" anchor="ctr"/>
          <a:lstStyle/>
          <a:p>
            <a:pPr algn="ctr">
              <a:buClrTx/>
              <a:buFontTx/>
              <a:buNone/>
              <a:defRPr/>
            </a:pPr>
            <a:r>
              <a:rPr lang="es-CL" sz="1800" b="1" dirty="0">
                <a:solidFill>
                  <a:srgbClr val="FFFFFF"/>
                </a:solidFill>
                <a:latin typeface="Calibri"/>
                <a:ea typeface="+mn-ea"/>
                <a:cs typeface="Arial" panose="020B0604020202020204" pitchFamily="34" charset="0"/>
              </a:rPr>
              <a:t>Es la forma más eficiente para eliminar todas las filas de una tabla</a:t>
            </a:r>
          </a:p>
        </p:txBody>
      </p:sp>
      <p:sp>
        <p:nvSpPr>
          <p:cNvPr id="26" name="Rectángulo redondeado 4">
            <a:extLst>
              <a:ext uri="{FF2B5EF4-FFF2-40B4-BE49-F238E27FC236}">
                <a16:creationId xmlns:a16="http://schemas.microsoft.com/office/drawing/2014/main" xmlns="" id="{A40CE0D6-D6BA-40BD-886B-38AF0B781C16}"/>
              </a:ext>
            </a:extLst>
          </p:cNvPr>
          <p:cNvSpPr/>
          <p:nvPr/>
        </p:nvSpPr>
        <p:spPr>
          <a:xfrm>
            <a:off x="3528120" y="1363020"/>
            <a:ext cx="2016000" cy="2052000"/>
          </a:xfrm>
          <a:prstGeom prst="roundRect">
            <a:avLst/>
          </a:prstGeom>
          <a:solidFill>
            <a:srgbClr val="17375E"/>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rIns="0" rtlCol="0" anchor="ctr"/>
          <a:lstStyle/>
          <a:p>
            <a:pPr algn="ctr">
              <a:buClrTx/>
              <a:buFontTx/>
              <a:buNone/>
              <a:defRPr/>
            </a:pPr>
            <a:r>
              <a:rPr lang="es-CL" sz="1800" b="1" dirty="0">
                <a:solidFill>
                  <a:srgbClr val="FFFFFF"/>
                </a:solidFill>
                <a:latin typeface="Calibri"/>
                <a:ea typeface="+mn-ea"/>
                <a:cs typeface="Arial" panose="020B0604020202020204" pitchFamily="34" charset="0"/>
              </a:rPr>
              <a:t> La sentencia TRUNCATE (DDL) en más rápida que la sentencia DELETE (DML)</a:t>
            </a:r>
          </a:p>
        </p:txBody>
      </p:sp>
      <p:sp>
        <p:nvSpPr>
          <p:cNvPr id="27" name="Rectángulo redondeado 4">
            <a:extLst>
              <a:ext uri="{FF2B5EF4-FFF2-40B4-BE49-F238E27FC236}">
                <a16:creationId xmlns:a16="http://schemas.microsoft.com/office/drawing/2014/main" xmlns="" id="{97297F2F-D26F-4E93-908F-425F291A7DBC}"/>
              </a:ext>
            </a:extLst>
          </p:cNvPr>
          <p:cNvSpPr/>
          <p:nvPr/>
        </p:nvSpPr>
        <p:spPr>
          <a:xfrm>
            <a:off x="6120408" y="1369606"/>
            <a:ext cx="2016000" cy="2052000"/>
          </a:xfrm>
          <a:prstGeom prst="roundRect">
            <a:avLst/>
          </a:prstGeom>
          <a:solidFill>
            <a:srgbClr val="86A33F"/>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rIns="0" rtlCol="0" anchor="ctr"/>
          <a:lstStyle/>
          <a:p>
            <a:pPr algn="ctr">
              <a:buClrTx/>
              <a:buFontTx/>
              <a:buNone/>
              <a:defRPr/>
            </a:pPr>
            <a:r>
              <a:rPr lang="es-CL" sz="1800" b="1" dirty="0">
                <a:solidFill>
                  <a:srgbClr val="FFFFFF"/>
                </a:solidFill>
                <a:latin typeface="Calibri"/>
                <a:ea typeface="+mn-ea"/>
                <a:cs typeface="Arial" panose="020B0604020202020204" pitchFamily="34" charset="0"/>
              </a:rPr>
              <a:t>TRUNCATE tiene un COMMIT implícito</a:t>
            </a:r>
          </a:p>
        </p:txBody>
      </p:sp>
    </p:spTree>
    <p:extLst>
      <p:ext uri="{BB962C8B-B14F-4D97-AF65-F5344CB8AC3E}">
        <p14:creationId xmlns:p14="http://schemas.microsoft.com/office/powerpoint/2010/main" val="16769466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2"/>
          <p:cNvSpPr txBox="1">
            <a:spLocks noGrp="1"/>
          </p:cNvSpPr>
          <p:nvPr>
            <p:ph type="title"/>
          </p:nvPr>
        </p:nvSpPr>
        <p:spPr>
          <a:xfrm>
            <a:off x="3021508" y="2124759"/>
            <a:ext cx="5995800" cy="2874942"/>
          </a:xfrm>
          <a:prstGeom prst="rect">
            <a:avLst/>
          </a:prstGeom>
        </p:spPr>
        <p:txBody>
          <a:bodyPr spcFirstLastPara="1" wrap="square" lIns="91425" tIns="45700" rIns="91425" bIns="45700" anchor="ctr" anchorCtr="0">
            <a:noAutofit/>
          </a:bodyPr>
          <a:lstStyle/>
          <a:p>
            <a:pPr lvl="0" defTabSz="457200">
              <a:defRPr/>
            </a:pPr>
            <a:r>
              <a:rPr lang="es-CL" sz="4800" b="1" dirty="0">
                <a:solidFill>
                  <a:prstClr val="white"/>
                </a:solidFill>
                <a:latin typeface="Calibri"/>
              </a:rPr>
              <a:t>Conceptos del Lenguaje de Manipulación de Datos</a:t>
            </a:r>
          </a:p>
        </p:txBody>
      </p:sp>
      <p:sp>
        <p:nvSpPr>
          <p:cNvPr id="3" name="CuadroTexto 1">
            <a:extLst>
              <a:ext uri="{FF2B5EF4-FFF2-40B4-BE49-F238E27FC236}">
                <a16:creationId xmlns:a16="http://schemas.microsoft.com/office/drawing/2014/main" xmlns="" id="{01C8685A-E19E-4D3A-937B-34310616CFFF}"/>
              </a:ext>
            </a:extLst>
          </p:cNvPr>
          <p:cNvSpPr txBox="1"/>
          <p:nvPr/>
        </p:nvSpPr>
        <p:spPr>
          <a:xfrm>
            <a:off x="1208058" y="6274836"/>
            <a:ext cx="914400" cy="914400"/>
          </a:xfrm>
          <a:prstGeom prst="rect">
            <a:avLst/>
          </a:prstGeom>
          <a:noFill/>
          <a:ln>
            <a:noFill/>
          </a:ln>
        </p:spPr>
        <p:txBody>
          <a:bodyPr spcFirstLastPara="1" wrap="none" lIns="91425" tIns="45700" rIns="91425" bIns="45700" rtlCol="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MX" sz="1600" b="1" dirty="0">
                <a:solidFill>
                  <a:schemeClr val="bg1"/>
                </a:solidFill>
              </a:rPr>
              <a:t>*</a:t>
            </a:r>
            <a:r>
              <a:rPr lang="es-MX" sz="1200" b="1" dirty="0">
                <a:solidFill>
                  <a:schemeClr val="bg1"/>
                </a:solidFill>
              </a:rPr>
              <a:t>Las sentencias de los ejemplos usan las tablas del esquema HR de la Base de Datos Oracle </a:t>
            </a:r>
            <a:endParaRPr lang="es-CL" sz="1200" b="1" dirty="0">
              <a:solidFill>
                <a:schemeClr val="bg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xmlns="" id="{548035E2-9379-2346-A89D-675F58CEB28A}"/>
              </a:ext>
            </a:extLst>
          </p:cNvPr>
          <p:cNvSpPr>
            <a:spLocks noGrp="1"/>
          </p:cNvSpPr>
          <p:nvPr>
            <p:ph type="title"/>
          </p:nvPr>
        </p:nvSpPr>
        <p:spPr>
          <a:xfrm>
            <a:off x="3004575" y="2921517"/>
            <a:ext cx="5995800" cy="1603200"/>
          </a:xfrm>
        </p:spPr>
        <p:txBody>
          <a:bodyPr/>
          <a:lstStyle/>
          <a:p>
            <a:r>
              <a:rPr lang="es-ES_tradnl" sz="4800" b="1" dirty="0"/>
              <a:t>Uso de Subconsultas en Sentencias DML</a:t>
            </a:r>
          </a:p>
        </p:txBody>
      </p:sp>
    </p:spTree>
    <p:extLst>
      <p:ext uri="{BB962C8B-B14F-4D97-AF65-F5344CB8AC3E}">
        <p14:creationId xmlns:p14="http://schemas.microsoft.com/office/powerpoint/2010/main" val="178020622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2">
            <a:extLst>
              <a:ext uri="{FF2B5EF4-FFF2-40B4-BE49-F238E27FC236}">
                <a16:creationId xmlns:a16="http://schemas.microsoft.com/office/drawing/2014/main" xmlns="" id="{BE30DDD0-A40A-4786-8E05-C9E26D2AA19E}"/>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Usando Subconsultas en Sentencias DML</a:t>
            </a:r>
          </a:p>
        </p:txBody>
      </p:sp>
      <p:pic>
        <p:nvPicPr>
          <p:cNvPr id="9" name="Imagen 8">
            <a:extLst>
              <a:ext uri="{FF2B5EF4-FFF2-40B4-BE49-F238E27FC236}">
                <a16:creationId xmlns:a16="http://schemas.microsoft.com/office/drawing/2014/main" xmlns="" id="{4FB64190-DAF5-46CB-9916-21AC4914C30B}"/>
              </a:ext>
            </a:extLst>
          </p:cNvPr>
          <p:cNvPicPr>
            <a:picLocks noChangeAspect="1"/>
          </p:cNvPicPr>
          <p:nvPr/>
        </p:nvPicPr>
        <p:blipFill>
          <a:blip r:embed="rId3"/>
          <a:stretch>
            <a:fillRect/>
          </a:stretch>
        </p:blipFill>
        <p:spPr>
          <a:xfrm>
            <a:off x="508664" y="1837338"/>
            <a:ext cx="8126672" cy="3603048"/>
          </a:xfrm>
          <a:prstGeom prst="rect">
            <a:avLst/>
          </a:prstGeom>
        </p:spPr>
      </p:pic>
    </p:spTree>
    <p:extLst>
      <p:ext uri="{BB962C8B-B14F-4D97-AF65-F5344CB8AC3E}">
        <p14:creationId xmlns:p14="http://schemas.microsoft.com/office/powerpoint/2010/main" val="15816610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2">
            <a:extLst>
              <a:ext uri="{FF2B5EF4-FFF2-40B4-BE49-F238E27FC236}">
                <a16:creationId xmlns:a16="http://schemas.microsoft.com/office/drawing/2014/main" xmlns="" id="{BE30DDD0-A40A-4786-8E05-C9E26D2AA19E}"/>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Usando Subconsultas para Insertar Filas</a:t>
            </a:r>
          </a:p>
        </p:txBody>
      </p:sp>
      <p:sp>
        <p:nvSpPr>
          <p:cNvPr id="10" name="Marcador de contenido 1">
            <a:extLst>
              <a:ext uri="{FF2B5EF4-FFF2-40B4-BE49-F238E27FC236}">
                <a16:creationId xmlns:a16="http://schemas.microsoft.com/office/drawing/2014/main" xmlns="" id="{826AF024-B679-43D7-BC1A-D8EC3A3B7B47}"/>
              </a:ext>
            </a:extLst>
          </p:cNvPr>
          <p:cNvSpPr txBox="1">
            <a:spLocks/>
          </p:cNvSpPr>
          <p:nvPr/>
        </p:nvSpPr>
        <p:spPr>
          <a:xfrm>
            <a:off x="457200" y="1347730"/>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defTabSz="457200">
              <a:lnSpc>
                <a:spcPct val="80000"/>
              </a:lnSpc>
              <a:buClrTx/>
              <a:buFont typeface="Arial" charset="0"/>
              <a:buChar char="•"/>
            </a:pPr>
            <a:r>
              <a:rPr lang="es-CL">
                <a:solidFill>
                  <a:prstClr val="black">
                    <a:lumMod val="75000"/>
                    <a:lumOff val="25000"/>
                  </a:prstClr>
                </a:solidFill>
                <a:latin typeface="Calibri"/>
                <a:ea typeface="ＭＳ Ｐゴシック" pitchFamily="34" charset="-128"/>
              </a:rPr>
              <a:t>Sintaxis:</a:t>
            </a: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r>
              <a:rPr lang="es-CL">
                <a:solidFill>
                  <a:prstClr val="black">
                    <a:lumMod val="75000"/>
                    <a:lumOff val="25000"/>
                  </a:prstClr>
                </a:solidFill>
                <a:latin typeface="Calibri"/>
                <a:ea typeface="ＭＳ Ｐゴシック" pitchFamily="34" charset="-128"/>
              </a:rPr>
              <a:t>Ejemplo:</a:t>
            </a: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r>
              <a:rPr lang="es-CL">
                <a:solidFill>
                  <a:prstClr val="black">
                    <a:lumMod val="75000"/>
                    <a:lumOff val="25000"/>
                  </a:prstClr>
                </a:solidFill>
                <a:latin typeface="Calibri"/>
                <a:ea typeface="ＭＳ Ｐゴシック" pitchFamily="34" charset="-128"/>
              </a:rPr>
              <a:t>Ejemplo:</a:t>
            </a: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a:solidFill>
                <a:prstClr val="black">
                  <a:lumMod val="75000"/>
                  <a:lumOff val="25000"/>
                </a:prstClr>
              </a:solidFill>
              <a:latin typeface="Calibri"/>
              <a:ea typeface="ＭＳ Ｐゴシック" pitchFamily="34" charset="-128"/>
            </a:endParaRPr>
          </a:p>
          <a:p>
            <a:pPr marL="609600" indent="-609600" algn="just" defTabSz="457200">
              <a:lnSpc>
                <a:spcPct val="80000"/>
              </a:lnSpc>
              <a:buClrTx/>
              <a:buFont typeface="Arial" charset="0"/>
              <a:buChar char="•"/>
            </a:pPr>
            <a:endParaRPr lang="es-CL" dirty="0">
              <a:solidFill>
                <a:prstClr val="black">
                  <a:lumMod val="75000"/>
                  <a:lumOff val="25000"/>
                </a:prstClr>
              </a:solidFill>
              <a:latin typeface="Calibri"/>
              <a:ea typeface="ＭＳ Ｐゴシック" pitchFamily="34" charset="-128"/>
            </a:endParaRPr>
          </a:p>
        </p:txBody>
      </p:sp>
      <p:sp>
        <p:nvSpPr>
          <p:cNvPr id="11" name="Text Box 5">
            <a:extLst>
              <a:ext uri="{FF2B5EF4-FFF2-40B4-BE49-F238E27FC236}">
                <a16:creationId xmlns:a16="http://schemas.microsoft.com/office/drawing/2014/main" xmlns="" id="{464DFCCC-E17F-4B19-AB5A-4C6B443A3A98}"/>
              </a:ext>
            </a:extLst>
          </p:cNvPr>
          <p:cNvSpPr txBox="1">
            <a:spLocks noChangeArrowheads="1"/>
          </p:cNvSpPr>
          <p:nvPr/>
        </p:nvSpPr>
        <p:spPr bwMode="auto">
          <a:xfrm>
            <a:off x="1187624" y="1664360"/>
            <a:ext cx="6624736" cy="892552"/>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algn="ct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800" b="1" dirty="0">
                <a:solidFill>
                  <a:prstClr val="black"/>
                </a:solidFill>
                <a:latin typeface="Calibri"/>
                <a:ea typeface="+mn-ea"/>
                <a:cs typeface="Arial" charset="0"/>
              </a:rPr>
              <a:t>INSERT INTO </a:t>
            </a:r>
            <a:r>
              <a:rPr lang="en-US" sz="1800" b="1" i="1" dirty="0" err="1">
                <a:solidFill>
                  <a:prstClr val="black"/>
                </a:solidFill>
                <a:latin typeface="Calibri"/>
                <a:ea typeface="+mn-ea"/>
                <a:cs typeface="Arial" charset="0"/>
              </a:rPr>
              <a:t>tabla</a:t>
            </a:r>
            <a:r>
              <a:rPr lang="en-US" sz="1800" b="1" dirty="0">
                <a:solidFill>
                  <a:prstClr val="black"/>
                </a:solidFill>
                <a:latin typeface="Calibri"/>
                <a:ea typeface="+mn-ea"/>
                <a:cs typeface="Arial" charset="0"/>
              </a:rPr>
              <a:t> [ </a:t>
            </a:r>
            <a:r>
              <a:rPr lang="en-US" sz="1800" b="1" i="1" dirty="0">
                <a:solidFill>
                  <a:prstClr val="black"/>
                </a:solidFill>
                <a:latin typeface="Calibri"/>
                <a:ea typeface="+mn-ea"/>
                <a:cs typeface="Arial" charset="0"/>
              </a:rPr>
              <a:t>columna</a:t>
            </a:r>
            <a:r>
              <a:rPr lang="en-US" sz="1800" b="1" dirty="0">
                <a:solidFill>
                  <a:prstClr val="black"/>
                </a:solidFill>
                <a:latin typeface="Calibri"/>
                <a:ea typeface="+mn-ea"/>
                <a:cs typeface="Arial" charset="0"/>
              </a:rPr>
              <a:t> (, </a:t>
            </a:r>
            <a:r>
              <a:rPr lang="en-US" sz="1800" b="1" i="1" dirty="0">
                <a:solidFill>
                  <a:prstClr val="black"/>
                </a:solidFill>
                <a:latin typeface="Calibri"/>
                <a:ea typeface="+mn-ea"/>
                <a:cs typeface="Arial" charset="0"/>
              </a:rPr>
              <a:t>columna</a:t>
            </a:r>
            <a:r>
              <a:rPr lang="en-US" sz="1800" b="1" dirty="0">
                <a:solidFill>
                  <a:prstClr val="black"/>
                </a:solidFill>
                <a:latin typeface="Calibri"/>
                <a:ea typeface="+mn-ea"/>
                <a:cs typeface="Arial" charset="0"/>
              </a:rPr>
              <a:t> ) ] </a:t>
            </a:r>
          </a:p>
          <a:p>
            <a:pPr eaLnBrk="1" hangingPunct="1">
              <a:buClrTx/>
              <a:buFontTx/>
              <a:buNone/>
              <a:defRPr/>
            </a:pPr>
            <a:r>
              <a:rPr lang="en-US" sz="1800" b="1" i="1" dirty="0">
                <a:solidFill>
                  <a:prstClr val="black"/>
                </a:solidFill>
                <a:latin typeface="Calibri"/>
                <a:ea typeface="+mn-ea"/>
                <a:cs typeface="Arial" charset="0"/>
              </a:rPr>
              <a:t>SUBCONSULTA</a:t>
            </a:r>
            <a:r>
              <a:rPr lang="en-US" sz="1800" b="1" dirty="0">
                <a:solidFill>
                  <a:prstClr val="black"/>
                </a:solidFill>
                <a:latin typeface="Calibri"/>
                <a:ea typeface="+mn-ea"/>
                <a:cs typeface="Arial" charset="0"/>
              </a:rPr>
              <a:t>;</a:t>
            </a:r>
          </a:p>
          <a:p>
            <a:pPr algn="ctr" eaLnBrk="1" hangingPunct="1">
              <a:buClrTx/>
              <a:buFontTx/>
              <a:buNone/>
              <a:defRPr/>
            </a:pPr>
            <a:endParaRPr lang="es-MX" sz="800" b="1" dirty="0">
              <a:solidFill>
                <a:prstClr val="black"/>
              </a:solidFill>
              <a:latin typeface="Arial" pitchFamily="34" charset="0"/>
              <a:ea typeface="+mn-ea"/>
            </a:endParaRPr>
          </a:p>
        </p:txBody>
      </p:sp>
      <p:sp>
        <p:nvSpPr>
          <p:cNvPr id="12" name="Text Box 5">
            <a:extLst>
              <a:ext uri="{FF2B5EF4-FFF2-40B4-BE49-F238E27FC236}">
                <a16:creationId xmlns:a16="http://schemas.microsoft.com/office/drawing/2014/main" xmlns="" id="{2EDC818E-1F48-48A5-A004-4F07AC29E29D}"/>
              </a:ext>
            </a:extLst>
          </p:cNvPr>
          <p:cNvSpPr txBox="1">
            <a:spLocks noChangeArrowheads="1"/>
          </p:cNvSpPr>
          <p:nvPr/>
        </p:nvSpPr>
        <p:spPr bwMode="auto">
          <a:xfrm>
            <a:off x="1187624" y="3176528"/>
            <a:ext cx="6624736" cy="1323439"/>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a:t>
            </a:r>
            <a:r>
              <a:rPr lang="en-US" sz="1600" b="1" dirty="0" err="1">
                <a:solidFill>
                  <a:prstClr val="black"/>
                </a:solidFill>
                <a:latin typeface="Calibri"/>
                <a:ea typeface="+mn-ea"/>
                <a:cs typeface="Arial" charset="0"/>
              </a:rPr>
              <a:t>empleado_resp</a:t>
            </a:r>
            <a:r>
              <a:rPr lang="en-US" sz="1600" b="1" dirty="0">
                <a:solidFill>
                  <a:prstClr val="black"/>
                </a:solidFill>
                <a:latin typeface="Calibri"/>
                <a:ea typeface="+mn-ea"/>
                <a:cs typeface="Arial" charset="0"/>
              </a:rPr>
              <a:t>(</a:t>
            </a:r>
            <a:r>
              <a:rPr lang="en-US" sz="1600" b="1" dirty="0" err="1">
                <a:solidFill>
                  <a:prstClr val="black"/>
                </a:solidFill>
                <a:latin typeface="Calibri"/>
                <a:ea typeface="+mn-ea"/>
                <a:cs typeface="Arial" charset="0"/>
              </a:rPr>
              <a:t>codigo</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apellido</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salario</a:t>
            </a:r>
            <a:r>
              <a:rPr lang="en-US" sz="1600" b="1" dirty="0">
                <a:solidFill>
                  <a:prstClr val="black"/>
                </a:solidFill>
                <a:latin typeface="Calibri"/>
                <a:ea typeface="+mn-ea"/>
                <a:cs typeface="Arial" charset="0"/>
              </a:rPr>
              <a:t>, </a:t>
            </a:r>
            <a:r>
              <a:rPr lang="en-US" sz="1600" b="1" dirty="0" err="1">
                <a:solidFill>
                  <a:prstClr val="black"/>
                </a:solidFill>
                <a:latin typeface="Calibri"/>
                <a:ea typeface="+mn-ea"/>
                <a:cs typeface="Arial" charset="0"/>
              </a:rPr>
              <a:t>porc_comision</a:t>
            </a:r>
            <a:r>
              <a:rPr lang="en-US" sz="1600" b="1" dirty="0">
                <a:solidFill>
                  <a:prstClr val="black"/>
                </a:solidFill>
                <a:latin typeface="Calibri"/>
                <a:ea typeface="+mn-ea"/>
                <a:cs typeface="Arial" charset="0"/>
              </a:rPr>
              <a:t>)</a:t>
            </a:r>
            <a:endParaRPr lang="en-US" sz="1600" b="1" dirty="0">
              <a:solidFill>
                <a:srgbClr val="C00000"/>
              </a:solidFill>
              <a:latin typeface="Calibri"/>
              <a:ea typeface="+mn-ea"/>
              <a:cs typeface="Arial" charset="0"/>
            </a:endParaRPr>
          </a:p>
          <a:p>
            <a:pPr eaLnBrk="1" hangingPunct="1">
              <a:buClrTx/>
              <a:buFontTx/>
              <a:buNone/>
              <a:defRPr/>
            </a:pPr>
            <a:r>
              <a:rPr lang="en-US" sz="1600" b="1" dirty="0">
                <a:solidFill>
                  <a:srgbClr val="C00000"/>
                </a:solidFill>
                <a:latin typeface="Calibri"/>
                <a:ea typeface="+mn-ea"/>
                <a:cs typeface="Arial" charset="0"/>
              </a:rPr>
              <a:t>SELECT </a:t>
            </a:r>
            <a:r>
              <a:rPr lang="en-US" sz="1600" b="1" dirty="0" err="1">
                <a:solidFill>
                  <a:srgbClr val="C00000"/>
                </a:solidFill>
                <a:latin typeface="Calibri"/>
                <a:ea typeface="+mn-ea"/>
                <a:cs typeface="Arial" charset="0"/>
              </a:rPr>
              <a:t>employee_id</a:t>
            </a:r>
            <a:r>
              <a:rPr lang="en-US" sz="1600" b="1" dirty="0">
                <a:solidFill>
                  <a:srgbClr val="C00000"/>
                </a:solidFill>
                <a:latin typeface="Calibri"/>
                <a:ea typeface="+mn-ea"/>
                <a:cs typeface="Arial" charset="0"/>
              </a:rPr>
              <a:t>, </a:t>
            </a:r>
            <a:r>
              <a:rPr lang="en-US" sz="1600" b="1" dirty="0" err="1">
                <a:solidFill>
                  <a:srgbClr val="C00000"/>
                </a:solidFill>
                <a:latin typeface="Calibri"/>
                <a:ea typeface="+mn-ea"/>
                <a:cs typeface="Arial" charset="0"/>
              </a:rPr>
              <a:t>last_name</a:t>
            </a:r>
            <a:r>
              <a:rPr lang="en-US" sz="1600" b="1" dirty="0">
                <a:solidFill>
                  <a:srgbClr val="C00000"/>
                </a:solidFill>
                <a:latin typeface="Calibri"/>
                <a:ea typeface="+mn-ea"/>
                <a:cs typeface="Arial" charset="0"/>
              </a:rPr>
              <a:t>, salary, </a:t>
            </a:r>
            <a:r>
              <a:rPr lang="en-US" sz="1600" b="1" dirty="0" err="1">
                <a:solidFill>
                  <a:srgbClr val="C00000"/>
                </a:solidFill>
                <a:latin typeface="Calibri"/>
                <a:ea typeface="+mn-ea"/>
                <a:cs typeface="Arial" charset="0"/>
              </a:rPr>
              <a:t>commission_pct</a:t>
            </a:r>
            <a:endParaRPr lang="en-US" sz="1600" b="1" dirty="0">
              <a:solidFill>
                <a:srgbClr val="C00000"/>
              </a:solidFill>
              <a:latin typeface="Calibri"/>
              <a:ea typeface="+mn-ea"/>
              <a:cs typeface="Arial" charset="0"/>
            </a:endParaRPr>
          </a:p>
          <a:p>
            <a:pPr eaLnBrk="1" hangingPunct="1">
              <a:buClrTx/>
              <a:buFontTx/>
              <a:buNone/>
              <a:defRPr/>
            </a:pPr>
            <a:r>
              <a:rPr lang="en-US" sz="1600" b="1" dirty="0">
                <a:solidFill>
                  <a:srgbClr val="C00000"/>
                </a:solidFill>
                <a:latin typeface="Calibri"/>
                <a:ea typeface="+mn-ea"/>
                <a:cs typeface="Arial" charset="0"/>
              </a:rPr>
              <a:t>   FROM employees</a:t>
            </a:r>
          </a:p>
          <a:p>
            <a:pPr eaLnBrk="1" hangingPunct="1">
              <a:buClrTx/>
              <a:buFontTx/>
              <a:buNone/>
              <a:defRPr/>
            </a:pPr>
            <a:r>
              <a:rPr lang="en-US" sz="1600" b="1" dirty="0">
                <a:solidFill>
                  <a:srgbClr val="C00000"/>
                </a:solidFill>
                <a:latin typeface="Calibri"/>
                <a:ea typeface="+mn-ea"/>
                <a:cs typeface="Arial" charset="0"/>
              </a:rPr>
              <a:t> WHERE </a:t>
            </a:r>
            <a:r>
              <a:rPr lang="en-US" sz="1600" b="1" dirty="0" err="1">
                <a:solidFill>
                  <a:srgbClr val="C00000"/>
                </a:solidFill>
                <a:latin typeface="Calibri"/>
                <a:ea typeface="+mn-ea"/>
                <a:cs typeface="Arial" charset="0"/>
              </a:rPr>
              <a:t>job_id</a:t>
            </a:r>
            <a:r>
              <a:rPr lang="en-US" sz="1600" b="1" dirty="0">
                <a:solidFill>
                  <a:srgbClr val="C00000"/>
                </a:solidFill>
                <a:latin typeface="Calibri"/>
                <a:ea typeface="+mn-ea"/>
                <a:cs typeface="Arial" charset="0"/>
              </a:rPr>
              <a:t> LIKE '%REP%'</a:t>
            </a:r>
            <a:r>
              <a:rPr lang="en-US" sz="16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sp>
        <p:nvSpPr>
          <p:cNvPr id="13" name="Text Box 5">
            <a:extLst>
              <a:ext uri="{FF2B5EF4-FFF2-40B4-BE49-F238E27FC236}">
                <a16:creationId xmlns:a16="http://schemas.microsoft.com/office/drawing/2014/main" xmlns="" id="{78371841-0382-4895-BE2E-A12A6386515E}"/>
              </a:ext>
            </a:extLst>
          </p:cNvPr>
          <p:cNvSpPr txBox="1">
            <a:spLocks noChangeArrowheads="1"/>
          </p:cNvSpPr>
          <p:nvPr/>
        </p:nvSpPr>
        <p:spPr bwMode="auto">
          <a:xfrm>
            <a:off x="1187624" y="5016078"/>
            <a:ext cx="6624736"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INSERT INTO </a:t>
            </a:r>
            <a:r>
              <a:rPr lang="en-US" sz="1600" b="1" dirty="0" err="1">
                <a:solidFill>
                  <a:prstClr val="black"/>
                </a:solidFill>
                <a:latin typeface="Calibri"/>
                <a:ea typeface="+mn-ea"/>
                <a:cs typeface="Arial" charset="0"/>
              </a:rPr>
              <a:t>copia_emp</a:t>
            </a:r>
            <a:endParaRPr lang="en-US" sz="1600" b="1" dirty="0">
              <a:solidFill>
                <a:prstClr val="black"/>
              </a:solidFill>
              <a:latin typeface="Calibri"/>
              <a:ea typeface="+mn-ea"/>
              <a:cs typeface="Arial" charset="0"/>
            </a:endParaRPr>
          </a:p>
          <a:p>
            <a:pPr eaLnBrk="1" hangingPunct="1">
              <a:buClrTx/>
              <a:buFontTx/>
              <a:buNone/>
              <a:defRPr/>
            </a:pPr>
            <a:r>
              <a:rPr lang="en-US" sz="1600" b="1" dirty="0">
                <a:solidFill>
                  <a:srgbClr val="C00000"/>
                </a:solidFill>
                <a:latin typeface="Calibri"/>
                <a:ea typeface="+mn-ea"/>
                <a:cs typeface="Arial" charset="0"/>
              </a:rPr>
              <a:t>SELECT *</a:t>
            </a:r>
          </a:p>
          <a:p>
            <a:pPr eaLnBrk="1" hangingPunct="1">
              <a:buClrTx/>
              <a:buFontTx/>
              <a:buNone/>
              <a:defRPr/>
            </a:pPr>
            <a:r>
              <a:rPr lang="en-US" sz="1600" b="1" dirty="0">
                <a:solidFill>
                  <a:srgbClr val="C00000"/>
                </a:solidFill>
                <a:latin typeface="Calibri"/>
                <a:ea typeface="+mn-ea"/>
                <a:cs typeface="Arial" charset="0"/>
              </a:rPr>
              <a:t>  FROM employees</a:t>
            </a:r>
            <a:r>
              <a:rPr lang="en-US" sz="16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spTree>
    <p:extLst>
      <p:ext uri="{BB962C8B-B14F-4D97-AF65-F5344CB8AC3E}">
        <p14:creationId xmlns:p14="http://schemas.microsoft.com/office/powerpoint/2010/main" val="42115084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2">
            <a:extLst>
              <a:ext uri="{FF2B5EF4-FFF2-40B4-BE49-F238E27FC236}">
                <a16:creationId xmlns:a16="http://schemas.microsoft.com/office/drawing/2014/main" xmlns="" id="{BE30DDD0-A40A-4786-8E05-C9E26D2AA19E}"/>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Usando Subconsultas para Insertar Filas</a:t>
            </a:r>
          </a:p>
        </p:txBody>
      </p:sp>
      <p:sp>
        <p:nvSpPr>
          <p:cNvPr id="9" name="Text Box 5">
            <a:extLst>
              <a:ext uri="{FF2B5EF4-FFF2-40B4-BE49-F238E27FC236}">
                <a16:creationId xmlns:a16="http://schemas.microsoft.com/office/drawing/2014/main" xmlns="" id="{9F3806F6-C871-489B-9B85-2948872B17B3}"/>
              </a:ext>
            </a:extLst>
          </p:cNvPr>
          <p:cNvSpPr txBox="1">
            <a:spLocks noChangeArrowheads="1"/>
          </p:cNvSpPr>
          <p:nvPr/>
        </p:nvSpPr>
        <p:spPr bwMode="auto">
          <a:xfrm>
            <a:off x="827584" y="1568981"/>
            <a:ext cx="7869560" cy="4524315"/>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a:buClrTx/>
              <a:buFontTx/>
              <a:buNone/>
              <a:defRPr/>
            </a:pPr>
            <a:endParaRPr lang="es-MX" sz="800" dirty="0">
              <a:solidFill>
                <a:prstClr val="black"/>
              </a:solidFill>
              <a:latin typeface="Arial" panose="020B0604020202020204" pitchFamily="34" charset="0"/>
              <a:ea typeface="+mn-ea"/>
              <a:cs typeface="Arial" panose="020B0604020202020204" pitchFamily="34" charset="0"/>
            </a:endParaRPr>
          </a:p>
          <a:p>
            <a:pPr>
              <a:buClrTx/>
              <a:buFontTx/>
              <a:buNone/>
              <a:defRPr/>
            </a:pPr>
            <a:r>
              <a:rPr lang="en-US" sz="1600" b="1" dirty="0">
                <a:solidFill>
                  <a:prstClr val="black"/>
                </a:solidFill>
                <a:latin typeface="Calibri"/>
                <a:ea typeface="+mn-ea"/>
                <a:cs typeface="Arial" panose="020B0604020202020204" pitchFamily="34" charset="0"/>
              </a:rPr>
              <a:t>INSERT INTO </a:t>
            </a:r>
            <a:r>
              <a:rPr lang="en-US" sz="1600" b="1" dirty="0" err="1">
                <a:solidFill>
                  <a:prstClr val="black"/>
                </a:solidFill>
                <a:latin typeface="Calibri"/>
                <a:ea typeface="+mn-ea"/>
                <a:cs typeface="Arial" panose="020B0604020202020204" pitchFamily="34" charset="0"/>
              </a:rPr>
              <a:t>emp_minus</a:t>
            </a:r>
            <a:endParaRPr lang="en-US" sz="1600" b="1" dirty="0">
              <a:solidFill>
                <a:prstClr val="black"/>
              </a:solidFill>
              <a:latin typeface="Calibri"/>
              <a:ea typeface="+mn-ea"/>
              <a:cs typeface="Arial" panose="020B0604020202020204" pitchFamily="34" charset="0"/>
            </a:endParaRPr>
          </a:p>
          <a:p>
            <a:pPr>
              <a:buClrTx/>
              <a:buFontTx/>
              <a:buNone/>
              <a:defRPr/>
            </a:pPr>
            <a:r>
              <a:rPr lang="en-US" sz="1600" b="1" dirty="0">
                <a:solidFill>
                  <a:srgbClr val="C00000"/>
                </a:solidFill>
                <a:latin typeface="Calibri"/>
                <a:ea typeface="+mn-ea"/>
                <a:cs typeface="Arial" panose="020B0604020202020204" pitchFamily="34" charset="0"/>
              </a:rPr>
              <a:t>SELECT </a:t>
            </a:r>
            <a:r>
              <a:rPr lang="en-US" sz="1600" b="1" dirty="0" err="1">
                <a:solidFill>
                  <a:srgbClr val="C00000"/>
                </a:solidFill>
                <a:latin typeface="Calibri"/>
                <a:ea typeface="+mn-ea"/>
                <a:cs typeface="Arial" panose="020B0604020202020204" pitchFamily="34" charset="0"/>
              </a:rPr>
              <a:t>e.employee_id</a:t>
            </a:r>
            <a:r>
              <a:rPr lang="en-US" sz="1600" b="1" dirty="0">
                <a:solidFill>
                  <a:srgbClr val="C00000"/>
                </a:solidFill>
                <a:latin typeface="Calibri"/>
                <a:ea typeface="+mn-ea"/>
                <a:cs typeface="Arial" panose="020B0604020202020204" pitchFamily="34" charset="0"/>
              </a:rPr>
              <a:t>, </a:t>
            </a:r>
            <a:r>
              <a:rPr lang="en-US" sz="1600" b="1" dirty="0" err="1">
                <a:solidFill>
                  <a:srgbClr val="C00000"/>
                </a:solidFill>
                <a:latin typeface="Calibri"/>
                <a:ea typeface="+mn-ea"/>
                <a:cs typeface="Arial" panose="020B0604020202020204" pitchFamily="34" charset="0"/>
              </a:rPr>
              <a:t>e.first_name</a:t>
            </a:r>
            <a:r>
              <a:rPr lang="en-US" sz="1600" b="1" dirty="0">
                <a:solidFill>
                  <a:srgbClr val="C00000"/>
                </a:solidFill>
                <a:latin typeface="Calibri"/>
                <a:ea typeface="+mn-ea"/>
                <a:cs typeface="Arial" panose="020B0604020202020204" pitchFamily="34" charset="0"/>
              </a:rPr>
              <a:t> || ' ' || </a:t>
            </a:r>
            <a:r>
              <a:rPr lang="en-US" sz="1600" b="1" dirty="0" err="1">
                <a:solidFill>
                  <a:srgbClr val="C00000"/>
                </a:solidFill>
                <a:latin typeface="Calibri"/>
                <a:ea typeface="+mn-ea"/>
                <a:cs typeface="Arial" panose="020B0604020202020204" pitchFamily="34" charset="0"/>
              </a:rPr>
              <a:t>e.last_name</a:t>
            </a:r>
            <a:r>
              <a:rPr lang="en-US" sz="1600" b="1" dirty="0">
                <a:solidFill>
                  <a:srgbClr val="C00000"/>
                </a:solidFill>
                <a:latin typeface="Calibri"/>
                <a:ea typeface="+mn-ea"/>
                <a:cs typeface="Arial" panose="020B0604020202020204" pitchFamily="34" charset="0"/>
              </a:rPr>
              <a:t> ,  </a:t>
            </a:r>
            <a:r>
              <a:rPr lang="en-US" sz="1600" b="1" dirty="0" err="1">
                <a:solidFill>
                  <a:srgbClr val="C00000"/>
                </a:solidFill>
                <a:latin typeface="Calibri"/>
                <a:ea typeface="+mn-ea"/>
                <a:cs typeface="Arial" panose="020B0604020202020204" pitchFamily="34" charset="0"/>
              </a:rPr>
              <a:t>e.department_id</a:t>
            </a:r>
            <a:r>
              <a:rPr lang="en-US" sz="1600" b="1" dirty="0">
                <a:solidFill>
                  <a:srgbClr val="C00000"/>
                </a:solidFill>
                <a:latin typeface="Calibri"/>
                <a:ea typeface="+mn-ea"/>
                <a:cs typeface="Arial" panose="020B0604020202020204" pitchFamily="34" charset="0"/>
              </a:rPr>
              <a:t>, </a:t>
            </a:r>
          </a:p>
          <a:p>
            <a:pPr>
              <a:buClrTx/>
              <a:buFontTx/>
              <a:buNone/>
              <a:defRPr/>
            </a:pPr>
            <a:r>
              <a:rPr lang="en-US" sz="1600" b="1" dirty="0">
                <a:solidFill>
                  <a:srgbClr val="C00000"/>
                </a:solidFill>
                <a:latin typeface="Calibri"/>
                <a:ea typeface="+mn-ea"/>
                <a:cs typeface="Arial" panose="020B0604020202020204" pitchFamily="34" charset="0"/>
              </a:rPr>
              <a:t>              </a:t>
            </a:r>
            <a:r>
              <a:rPr lang="en-US" sz="1600" b="1" dirty="0" err="1">
                <a:solidFill>
                  <a:srgbClr val="C00000"/>
                </a:solidFill>
                <a:latin typeface="Calibri"/>
                <a:ea typeface="+mn-ea"/>
                <a:cs typeface="Arial" panose="020B0604020202020204" pitchFamily="34" charset="0"/>
              </a:rPr>
              <a:t>d.department_name</a:t>
            </a:r>
            <a:r>
              <a:rPr lang="en-US" sz="1600" b="1" dirty="0">
                <a:solidFill>
                  <a:srgbClr val="C00000"/>
                </a:solidFill>
                <a:latin typeface="Calibri"/>
                <a:ea typeface="+mn-ea"/>
                <a:cs typeface="Arial" panose="020B0604020202020204" pitchFamily="34" charset="0"/>
              </a:rPr>
              <a:t>,  </a:t>
            </a:r>
            <a:r>
              <a:rPr lang="en-US" sz="1600" b="1" dirty="0" err="1">
                <a:solidFill>
                  <a:srgbClr val="C00000"/>
                </a:solidFill>
                <a:latin typeface="Calibri"/>
                <a:ea typeface="+mn-ea"/>
                <a:cs typeface="Arial" panose="020B0604020202020204" pitchFamily="34" charset="0"/>
              </a:rPr>
              <a:t>e.job_id</a:t>
            </a:r>
            <a:r>
              <a:rPr lang="en-US" sz="1600" b="1" dirty="0">
                <a:solidFill>
                  <a:srgbClr val="C00000"/>
                </a:solidFill>
                <a:latin typeface="Calibri"/>
                <a:ea typeface="+mn-ea"/>
                <a:cs typeface="Arial" panose="020B0604020202020204" pitchFamily="34" charset="0"/>
              </a:rPr>
              <a:t>, </a:t>
            </a:r>
            <a:r>
              <a:rPr lang="en-US" sz="1600" b="1" dirty="0" err="1">
                <a:solidFill>
                  <a:srgbClr val="C00000"/>
                </a:solidFill>
                <a:latin typeface="Calibri"/>
                <a:ea typeface="+mn-ea"/>
                <a:cs typeface="Arial" panose="020B0604020202020204" pitchFamily="34" charset="0"/>
              </a:rPr>
              <a:t>j.job_title</a:t>
            </a:r>
            <a:endParaRPr lang="en-US" sz="1600" b="1" dirty="0">
              <a:solidFill>
                <a:srgbClr val="C00000"/>
              </a:solidFill>
              <a:latin typeface="Calibri"/>
              <a:ea typeface="+mn-ea"/>
              <a:cs typeface="Arial" panose="020B0604020202020204" pitchFamily="34" charset="0"/>
            </a:endParaRPr>
          </a:p>
          <a:p>
            <a:pPr>
              <a:buClrTx/>
              <a:buFontTx/>
              <a:buNone/>
              <a:defRPr/>
            </a:pPr>
            <a:r>
              <a:rPr lang="en-US" sz="1600" b="1" dirty="0">
                <a:solidFill>
                  <a:srgbClr val="C00000"/>
                </a:solidFill>
                <a:latin typeface="Calibri"/>
                <a:ea typeface="+mn-ea"/>
                <a:cs typeface="Arial" panose="020B0604020202020204" pitchFamily="34" charset="0"/>
              </a:rPr>
              <a:t> FROM employees e JOIN departments d</a:t>
            </a:r>
          </a:p>
          <a:p>
            <a:pPr>
              <a:buClrTx/>
              <a:buFontTx/>
              <a:buNone/>
              <a:defRPr/>
            </a:pPr>
            <a:r>
              <a:rPr lang="en-US" sz="1600" b="1" dirty="0">
                <a:solidFill>
                  <a:srgbClr val="C00000"/>
                </a:solidFill>
                <a:latin typeface="Calibri"/>
                <a:ea typeface="+mn-ea"/>
                <a:cs typeface="Arial" panose="020B0604020202020204" pitchFamily="34" charset="0"/>
              </a:rPr>
              <a:t>ON(</a:t>
            </a:r>
            <a:r>
              <a:rPr lang="en-US" sz="1600" b="1" dirty="0" err="1">
                <a:solidFill>
                  <a:srgbClr val="C00000"/>
                </a:solidFill>
                <a:latin typeface="Calibri"/>
                <a:ea typeface="+mn-ea"/>
                <a:cs typeface="Arial" panose="020B0604020202020204" pitchFamily="34" charset="0"/>
              </a:rPr>
              <a:t>e.department_id</a:t>
            </a:r>
            <a:r>
              <a:rPr lang="en-US" sz="1600" b="1" dirty="0">
                <a:solidFill>
                  <a:srgbClr val="C00000"/>
                </a:solidFill>
                <a:latin typeface="Calibri"/>
                <a:ea typeface="+mn-ea"/>
                <a:cs typeface="Arial" panose="020B0604020202020204" pitchFamily="34" charset="0"/>
              </a:rPr>
              <a:t>=</a:t>
            </a:r>
            <a:r>
              <a:rPr lang="en-US" sz="1600" b="1" dirty="0" err="1">
                <a:solidFill>
                  <a:srgbClr val="C00000"/>
                </a:solidFill>
                <a:latin typeface="Calibri"/>
                <a:ea typeface="+mn-ea"/>
                <a:cs typeface="Arial" panose="020B0604020202020204" pitchFamily="34" charset="0"/>
              </a:rPr>
              <a:t>d.department_id</a:t>
            </a:r>
            <a:r>
              <a:rPr lang="en-US" sz="1600" b="1" dirty="0">
                <a:solidFill>
                  <a:srgbClr val="C00000"/>
                </a:solidFill>
                <a:latin typeface="Calibri"/>
                <a:ea typeface="+mn-ea"/>
                <a:cs typeface="Arial" panose="020B0604020202020204" pitchFamily="34" charset="0"/>
              </a:rPr>
              <a:t>)</a:t>
            </a:r>
          </a:p>
          <a:p>
            <a:pPr>
              <a:buClrTx/>
              <a:buFontTx/>
              <a:buNone/>
              <a:defRPr/>
            </a:pPr>
            <a:r>
              <a:rPr lang="en-US" sz="1600" b="1" dirty="0">
                <a:solidFill>
                  <a:srgbClr val="C00000"/>
                </a:solidFill>
                <a:latin typeface="Calibri"/>
                <a:ea typeface="+mn-ea"/>
                <a:cs typeface="Arial" panose="020B0604020202020204" pitchFamily="34" charset="0"/>
              </a:rPr>
              <a:t>JOIN jobs j</a:t>
            </a:r>
          </a:p>
          <a:p>
            <a:pPr>
              <a:buClrTx/>
              <a:buFontTx/>
              <a:buNone/>
              <a:defRPr/>
            </a:pPr>
            <a:r>
              <a:rPr lang="en-US" sz="1600" b="1" dirty="0">
                <a:solidFill>
                  <a:srgbClr val="C00000"/>
                </a:solidFill>
                <a:latin typeface="Calibri"/>
                <a:ea typeface="+mn-ea"/>
                <a:cs typeface="Arial" panose="020B0604020202020204" pitchFamily="34" charset="0"/>
              </a:rPr>
              <a:t>ON(</a:t>
            </a:r>
            <a:r>
              <a:rPr lang="en-US" sz="1600" b="1" dirty="0" err="1">
                <a:solidFill>
                  <a:srgbClr val="C00000"/>
                </a:solidFill>
                <a:latin typeface="Calibri"/>
                <a:ea typeface="+mn-ea"/>
                <a:cs typeface="Arial" panose="020B0604020202020204" pitchFamily="34" charset="0"/>
              </a:rPr>
              <a:t>e.job_id</a:t>
            </a:r>
            <a:r>
              <a:rPr lang="en-US" sz="1600" b="1" dirty="0">
                <a:solidFill>
                  <a:srgbClr val="C00000"/>
                </a:solidFill>
                <a:latin typeface="Calibri"/>
                <a:ea typeface="+mn-ea"/>
                <a:cs typeface="Arial" panose="020B0604020202020204" pitchFamily="34" charset="0"/>
              </a:rPr>
              <a:t>=</a:t>
            </a:r>
            <a:r>
              <a:rPr lang="en-US" sz="1600" b="1" dirty="0" err="1">
                <a:solidFill>
                  <a:srgbClr val="C00000"/>
                </a:solidFill>
                <a:latin typeface="Calibri"/>
                <a:ea typeface="+mn-ea"/>
                <a:cs typeface="Arial" panose="020B0604020202020204" pitchFamily="34" charset="0"/>
              </a:rPr>
              <a:t>j.job_id</a:t>
            </a:r>
            <a:r>
              <a:rPr lang="en-US" sz="1600" b="1" dirty="0">
                <a:solidFill>
                  <a:srgbClr val="C00000"/>
                </a:solidFill>
                <a:latin typeface="Calibri"/>
                <a:ea typeface="+mn-ea"/>
                <a:cs typeface="Arial" panose="020B0604020202020204" pitchFamily="34" charset="0"/>
              </a:rPr>
              <a:t>)</a:t>
            </a:r>
          </a:p>
          <a:p>
            <a:pPr>
              <a:buClrTx/>
              <a:buFontTx/>
              <a:buNone/>
              <a:defRPr/>
            </a:pPr>
            <a:r>
              <a:rPr lang="en-US" sz="1600" b="1" dirty="0">
                <a:solidFill>
                  <a:srgbClr val="C00000"/>
                </a:solidFill>
                <a:latin typeface="Calibri"/>
                <a:ea typeface="+mn-ea"/>
                <a:cs typeface="Arial" panose="020B0604020202020204" pitchFamily="34" charset="0"/>
              </a:rPr>
              <a:t>MINUS</a:t>
            </a:r>
          </a:p>
          <a:p>
            <a:pPr>
              <a:buClrTx/>
              <a:buFontTx/>
              <a:buNone/>
              <a:defRPr/>
            </a:pPr>
            <a:r>
              <a:rPr lang="en-US" sz="1600" b="1" dirty="0">
                <a:solidFill>
                  <a:srgbClr val="C00000"/>
                </a:solidFill>
                <a:latin typeface="Calibri"/>
                <a:ea typeface="+mn-ea"/>
                <a:cs typeface="Arial" panose="020B0604020202020204" pitchFamily="34" charset="0"/>
              </a:rPr>
              <a:t>SELECT </a:t>
            </a:r>
            <a:r>
              <a:rPr lang="en-US" sz="1600" b="1" dirty="0" err="1">
                <a:solidFill>
                  <a:srgbClr val="C00000"/>
                </a:solidFill>
                <a:latin typeface="Calibri"/>
                <a:ea typeface="+mn-ea"/>
                <a:cs typeface="Arial" panose="020B0604020202020204" pitchFamily="34" charset="0"/>
              </a:rPr>
              <a:t>e.employee_id</a:t>
            </a:r>
            <a:r>
              <a:rPr lang="en-US" sz="1600" b="1" dirty="0">
                <a:solidFill>
                  <a:srgbClr val="C00000"/>
                </a:solidFill>
                <a:latin typeface="Calibri"/>
                <a:ea typeface="+mn-ea"/>
                <a:cs typeface="Arial" panose="020B0604020202020204" pitchFamily="34" charset="0"/>
              </a:rPr>
              <a:t>, </a:t>
            </a:r>
            <a:r>
              <a:rPr lang="en-US" sz="1600" b="1" dirty="0" err="1">
                <a:solidFill>
                  <a:srgbClr val="C00000"/>
                </a:solidFill>
                <a:latin typeface="Calibri"/>
                <a:ea typeface="+mn-ea"/>
                <a:cs typeface="Arial" panose="020B0604020202020204" pitchFamily="34" charset="0"/>
              </a:rPr>
              <a:t>e.first_name</a:t>
            </a:r>
            <a:r>
              <a:rPr lang="en-US" sz="1600" b="1" dirty="0">
                <a:solidFill>
                  <a:srgbClr val="C00000"/>
                </a:solidFill>
                <a:latin typeface="Calibri"/>
                <a:ea typeface="+mn-ea"/>
                <a:cs typeface="Arial" panose="020B0604020202020204" pitchFamily="34" charset="0"/>
              </a:rPr>
              <a:t> || ' ' || </a:t>
            </a:r>
            <a:r>
              <a:rPr lang="en-US" sz="1600" b="1" dirty="0" err="1">
                <a:solidFill>
                  <a:srgbClr val="C00000"/>
                </a:solidFill>
                <a:latin typeface="Calibri"/>
                <a:ea typeface="+mn-ea"/>
                <a:cs typeface="Arial" panose="020B0604020202020204" pitchFamily="34" charset="0"/>
              </a:rPr>
              <a:t>e.last_name</a:t>
            </a:r>
            <a:r>
              <a:rPr lang="en-US" sz="1600" b="1" dirty="0">
                <a:solidFill>
                  <a:srgbClr val="C00000"/>
                </a:solidFill>
                <a:latin typeface="Calibri"/>
                <a:ea typeface="+mn-ea"/>
                <a:cs typeface="Arial" panose="020B0604020202020204" pitchFamily="34" charset="0"/>
              </a:rPr>
              <a:t> ,  </a:t>
            </a:r>
            <a:r>
              <a:rPr lang="en-US" sz="1600" b="1" dirty="0" err="1">
                <a:solidFill>
                  <a:srgbClr val="C00000"/>
                </a:solidFill>
                <a:latin typeface="Calibri"/>
                <a:ea typeface="+mn-ea"/>
                <a:cs typeface="Arial" panose="020B0604020202020204" pitchFamily="34" charset="0"/>
              </a:rPr>
              <a:t>e.department_id</a:t>
            </a:r>
            <a:r>
              <a:rPr lang="en-US" sz="1600" b="1" dirty="0">
                <a:solidFill>
                  <a:srgbClr val="C00000"/>
                </a:solidFill>
                <a:latin typeface="Calibri"/>
                <a:ea typeface="+mn-ea"/>
                <a:cs typeface="Arial" panose="020B0604020202020204" pitchFamily="34" charset="0"/>
              </a:rPr>
              <a:t>, </a:t>
            </a:r>
          </a:p>
          <a:p>
            <a:pPr>
              <a:buClrTx/>
              <a:buFontTx/>
              <a:buNone/>
              <a:defRPr/>
            </a:pPr>
            <a:r>
              <a:rPr lang="en-US" sz="1600" b="1" dirty="0">
                <a:solidFill>
                  <a:srgbClr val="C00000"/>
                </a:solidFill>
                <a:latin typeface="Calibri"/>
                <a:ea typeface="+mn-ea"/>
                <a:cs typeface="Arial" panose="020B0604020202020204" pitchFamily="34" charset="0"/>
              </a:rPr>
              <a:t>              </a:t>
            </a:r>
            <a:r>
              <a:rPr lang="en-US" sz="1600" b="1" dirty="0" err="1">
                <a:solidFill>
                  <a:srgbClr val="C00000"/>
                </a:solidFill>
                <a:latin typeface="Calibri"/>
                <a:ea typeface="+mn-ea"/>
                <a:cs typeface="Arial" panose="020B0604020202020204" pitchFamily="34" charset="0"/>
              </a:rPr>
              <a:t>d.department_name</a:t>
            </a:r>
            <a:r>
              <a:rPr lang="en-US" sz="1600" b="1" dirty="0">
                <a:solidFill>
                  <a:srgbClr val="C00000"/>
                </a:solidFill>
                <a:latin typeface="Calibri"/>
                <a:ea typeface="+mn-ea"/>
                <a:cs typeface="Arial" panose="020B0604020202020204" pitchFamily="34" charset="0"/>
              </a:rPr>
              <a:t>, </a:t>
            </a:r>
            <a:r>
              <a:rPr lang="en-US" sz="1600" b="1" dirty="0" err="1">
                <a:solidFill>
                  <a:srgbClr val="C00000"/>
                </a:solidFill>
                <a:latin typeface="Calibri"/>
                <a:ea typeface="+mn-ea"/>
                <a:cs typeface="Arial" panose="020B0604020202020204" pitchFamily="34" charset="0"/>
              </a:rPr>
              <a:t>e.job_id</a:t>
            </a:r>
            <a:r>
              <a:rPr lang="en-US" sz="1600" b="1" dirty="0">
                <a:solidFill>
                  <a:srgbClr val="C00000"/>
                </a:solidFill>
                <a:latin typeface="Calibri"/>
                <a:ea typeface="+mn-ea"/>
                <a:cs typeface="Arial" panose="020B0604020202020204" pitchFamily="34" charset="0"/>
              </a:rPr>
              <a:t>, </a:t>
            </a:r>
            <a:r>
              <a:rPr lang="en-US" sz="1600" b="1" dirty="0" err="1">
                <a:solidFill>
                  <a:srgbClr val="C00000"/>
                </a:solidFill>
                <a:latin typeface="Calibri"/>
                <a:ea typeface="+mn-ea"/>
                <a:cs typeface="Arial" panose="020B0604020202020204" pitchFamily="34" charset="0"/>
              </a:rPr>
              <a:t>j.job_title</a:t>
            </a:r>
            <a:endParaRPr lang="en-US" sz="1600" b="1" dirty="0">
              <a:solidFill>
                <a:srgbClr val="C00000"/>
              </a:solidFill>
              <a:latin typeface="Calibri"/>
              <a:ea typeface="+mn-ea"/>
              <a:cs typeface="Arial" panose="020B0604020202020204" pitchFamily="34" charset="0"/>
            </a:endParaRPr>
          </a:p>
          <a:p>
            <a:pPr>
              <a:buClrTx/>
              <a:buFontTx/>
              <a:buNone/>
              <a:defRPr/>
            </a:pPr>
            <a:r>
              <a:rPr lang="en-US" sz="1600" b="1" dirty="0">
                <a:solidFill>
                  <a:srgbClr val="C00000"/>
                </a:solidFill>
                <a:latin typeface="Calibri"/>
                <a:ea typeface="+mn-ea"/>
                <a:cs typeface="Arial" panose="020B0604020202020204" pitchFamily="34" charset="0"/>
              </a:rPr>
              <a:t> FROM employees e JOIN departments d</a:t>
            </a:r>
          </a:p>
          <a:p>
            <a:pPr>
              <a:buClrTx/>
              <a:buFontTx/>
              <a:buNone/>
              <a:defRPr/>
            </a:pPr>
            <a:r>
              <a:rPr lang="en-US" sz="1600" b="1" dirty="0">
                <a:solidFill>
                  <a:srgbClr val="C00000"/>
                </a:solidFill>
                <a:latin typeface="Calibri"/>
                <a:ea typeface="+mn-ea"/>
                <a:cs typeface="Arial" panose="020B0604020202020204" pitchFamily="34" charset="0"/>
              </a:rPr>
              <a:t>ON(</a:t>
            </a:r>
            <a:r>
              <a:rPr lang="en-US" sz="1600" b="1" dirty="0" err="1">
                <a:solidFill>
                  <a:srgbClr val="C00000"/>
                </a:solidFill>
                <a:latin typeface="Calibri"/>
                <a:ea typeface="+mn-ea"/>
                <a:cs typeface="Arial" panose="020B0604020202020204" pitchFamily="34" charset="0"/>
              </a:rPr>
              <a:t>e.department_id</a:t>
            </a:r>
            <a:r>
              <a:rPr lang="en-US" sz="1600" b="1" dirty="0">
                <a:solidFill>
                  <a:srgbClr val="C00000"/>
                </a:solidFill>
                <a:latin typeface="Calibri"/>
                <a:ea typeface="+mn-ea"/>
                <a:cs typeface="Arial" panose="020B0604020202020204" pitchFamily="34" charset="0"/>
              </a:rPr>
              <a:t>=</a:t>
            </a:r>
            <a:r>
              <a:rPr lang="en-US" sz="1600" b="1" dirty="0" err="1">
                <a:solidFill>
                  <a:srgbClr val="C00000"/>
                </a:solidFill>
                <a:latin typeface="Calibri"/>
                <a:ea typeface="+mn-ea"/>
                <a:cs typeface="Arial" panose="020B0604020202020204" pitchFamily="34" charset="0"/>
              </a:rPr>
              <a:t>d.department_id</a:t>
            </a:r>
            <a:r>
              <a:rPr lang="en-US" sz="1600" b="1" dirty="0">
                <a:solidFill>
                  <a:srgbClr val="C00000"/>
                </a:solidFill>
                <a:latin typeface="Calibri"/>
                <a:ea typeface="+mn-ea"/>
                <a:cs typeface="Arial" panose="020B0604020202020204" pitchFamily="34" charset="0"/>
              </a:rPr>
              <a:t>)</a:t>
            </a:r>
          </a:p>
          <a:p>
            <a:pPr>
              <a:buClrTx/>
              <a:buFontTx/>
              <a:buNone/>
              <a:defRPr/>
            </a:pPr>
            <a:r>
              <a:rPr lang="en-US" sz="1600" b="1" dirty="0">
                <a:solidFill>
                  <a:srgbClr val="C00000"/>
                </a:solidFill>
                <a:latin typeface="Calibri"/>
                <a:ea typeface="+mn-ea"/>
                <a:cs typeface="Arial" panose="020B0604020202020204" pitchFamily="34" charset="0"/>
              </a:rPr>
              <a:t>JOIN jobs j</a:t>
            </a:r>
          </a:p>
          <a:p>
            <a:pPr>
              <a:buClrTx/>
              <a:buFontTx/>
              <a:buNone/>
              <a:defRPr/>
            </a:pPr>
            <a:r>
              <a:rPr lang="en-US" sz="1600" b="1" dirty="0">
                <a:solidFill>
                  <a:srgbClr val="C00000"/>
                </a:solidFill>
                <a:latin typeface="Calibri"/>
                <a:ea typeface="+mn-ea"/>
                <a:cs typeface="Arial" panose="020B0604020202020204" pitchFamily="34" charset="0"/>
              </a:rPr>
              <a:t>ON(</a:t>
            </a:r>
            <a:r>
              <a:rPr lang="en-US" sz="1600" b="1" dirty="0" err="1">
                <a:solidFill>
                  <a:srgbClr val="C00000"/>
                </a:solidFill>
                <a:latin typeface="Calibri"/>
                <a:ea typeface="+mn-ea"/>
                <a:cs typeface="Arial" panose="020B0604020202020204" pitchFamily="34" charset="0"/>
              </a:rPr>
              <a:t>e.job_id</a:t>
            </a:r>
            <a:r>
              <a:rPr lang="en-US" sz="1600" b="1" dirty="0">
                <a:solidFill>
                  <a:srgbClr val="C00000"/>
                </a:solidFill>
                <a:latin typeface="Calibri"/>
                <a:ea typeface="+mn-ea"/>
                <a:cs typeface="Arial" panose="020B0604020202020204" pitchFamily="34" charset="0"/>
              </a:rPr>
              <a:t>=</a:t>
            </a:r>
            <a:r>
              <a:rPr lang="en-US" sz="1600" b="1" dirty="0" err="1">
                <a:solidFill>
                  <a:srgbClr val="C00000"/>
                </a:solidFill>
                <a:latin typeface="Calibri"/>
                <a:ea typeface="+mn-ea"/>
                <a:cs typeface="Arial" panose="020B0604020202020204" pitchFamily="34" charset="0"/>
              </a:rPr>
              <a:t>j.job_id</a:t>
            </a:r>
            <a:r>
              <a:rPr lang="en-US" sz="1600" b="1" dirty="0">
                <a:solidFill>
                  <a:srgbClr val="C00000"/>
                </a:solidFill>
                <a:latin typeface="Calibri"/>
                <a:ea typeface="+mn-ea"/>
                <a:cs typeface="Arial" panose="020B0604020202020204" pitchFamily="34" charset="0"/>
              </a:rPr>
              <a:t>)</a:t>
            </a:r>
          </a:p>
          <a:p>
            <a:pPr>
              <a:buClrTx/>
              <a:buFontTx/>
              <a:buNone/>
              <a:defRPr/>
            </a:pPr>
            <a:r>
              <a:rPr lang="en-US" sz="1600" b="1" dirty="0">
                <a:solidFill>
                  <a:srgbClr val="C00000"/>
                </a:solidFill>
                <a:latin typeface="Calibri"/>
                <a:ea typeface="+mn-ea"/>
                <a:cs typeface="Arial" panose="020B0604020202020204" pitchFamily="34" charset="0"/>
              </a:rPr>
              <a:t>WHERE salary &lt; ALL (SELECT ROUND(AVG(salary))</a:t>
            </a:r>
          </a:p>
          <a:p>
            <a:pPr>
              <a:buClrTx/>
              <a:buFontTx/>
              <a:buNone/>
              <a:defRPr/>
            </a:pPr>
            <a:r>
              <a:rPr lang="en-US" sz="1600" b="1" dirty="0">
                <a:solidFill>
                  <a:srgbClr val="C00000"/>
                </a:solidFill>
                <a:latin typeface="Calibri"/>
                <a:ea typeface="+mn-ea"/>
                <a:cs typeface="Arial" panose="020B0604020202020204" pitchFamily="34" charset="0"/>
              </a:rPr>
              <a:t>                  FROM employees</a:t>
            </a:r>
          </a:p>
          <a:p>
            <a:pPr>
              <a:buClrTx/>
              <a:buFontTx/>
              <a:buNone/>
              <a:defRPr/>
            </a:pPr>
            <a:r>
              <a:rPr lang="en-US" sz="1600" b="1" dirty="0">
                <a:solidFill>
                  <a:srgbClr val="C00000"/>
                </a:solidFill>
                <a:latin typeface="Calibri"/>
                <a:ea typeface="+mn-ea"/>
                <a:cs typeface="Arial" panose="020B0604020202020204" pitchFamily="34" charset="0"/>
              </a:rPr>
              <a:t>                  GROUP BY </a:t>
            </a:r>
            <a:r>
              <a:rPr lang="en-US" sz="1600" b="1" dirty="0" err="1">
                <a:solidFill>
                  <a:srgbClr val="C00000"/>
                </a:solidFill>
                <a:latin typeface="Calibri"/>
                <a:ea typeface="+mn-ea"/>
                <a:cs typeface="Arial" panose="020B0604020202020204" pitchFamily="34" charset="0"/>
              </a:rPr>
              <a:t>department_id</a:t>
            </a:r>
            <a:r>
              <a:rPr lang="en-US" sz="1600" b="1" dirty="0">
                <a:solidFill>
                  <a:srgbClr val="C00000"/>
                </a:solidFill>
                <a:latin typeface="Calibri"/>
                <a:ea typeface="+mn-ea"/>
                <a:cs typeface="Arial" panose="020B0604020202020204" pitchFamily="34" charset="0"/>
              </a:rPr>
              <a:t>);</a:t>
            </a:r>
          </a:p>
          <a:p>
            <a:pPr>
              <a:buClrTx/>
              <a:buFontTx/>
              <a:buNone/>
              <a:defRPr/>
            </a:pPr>
            <a:endParaRPr lang="es-MX" sz="800" b="1" dirty="0">
              <a:solidFill>
                <a:prstClr val="black"/>
              </a:solidFill>
              <a:latin typeface="Arial Black" pitchFamily="34" charset="0"/>
              <a:ea typeface="+mn-ea"/>
              <a:cs typeface="Arial" panose="020B0604020202020204" pitchFamily="34" charset="0"/>
            </a:endParaRPr>
          </a:p>
        </p:txBody>
      </p:sp>
      <p:sp>
        <p:nvSpPr>
          <p:cNvPr id="14" name="Marcador de contenido 1">
            <a:extLst>
              <a:ext uri="{FF2B5EF4-FFF2-40B4-BE49-F238E27FC236}">
                <a16:creationId xmlns:a16="http://schemas.microsoft.com/office/drawing/2014/main" xmlns="" id="{00F055E1-8883-472E-837B-D3640F897E29}"/>
              </a:ext>
            </a:extLst>
          </p:cNvPr>
          <p:cNvSpPr txBox="1">
            <a:spLocks/>
          </p:cNvSpPr>
          <p:nvPr/>
        </p:nvSpPr>
        <p:spPr>
          <a:xfrm>
            <a:off x="457200" y="1255618"/>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defTabSz="457200">
              <a:lnSpc>
                <a:spcPct val="80000"/>
              </a:lnSpc>
              <a:buClrTx/>
              <a:buFont typeface="Arial" charset="0"/>
              <a:buChar char="•"/>
            </a:pPr>
            <a:r>
              <a:rPr lang="es-CL">
                <a:solidFill>
                  <a:prstClr val="black">
                    <a:lumMod val="75000"/>
                    <a:lumOff val="25000"/>
                  </a:prstClr>
                </a:solidFill>
                <a:latin typeface="Calibri"/>
                <a:ea typeface="ＭＳ Ｐゴシック" pitchFamily="34" charset="-128"/>
              </a:rPr>
              <a:t>Ejemplo:</a:t>
            </a:r>
            <a:endParaRPr lang="es-CL" dirty="0">
              <a:solidFill>
                <a:prstClr val="black">
                  <a:lumMod val="75000"/>
                  <a:lumOff val="25000"/>
                </a:prstClr>
              </a:solidFill>
              <a:latin typeface="Calibri"/>
              <a:ea typeface="ＭＳ Ｐゴシック" pitchFamily="34" charset="-128"/>
            </a:endParaRPr>
          </a:p>
        </p:txBody>
      </p:sp>
    </p:spTree>
    <p:extLst>
      <p:ext uri="{BB962C8B-B14F-4D97-AF65-F5344CB8AC3E}">
        <p14:creationId xmlns:p14="http://schemas.microsoft.com/office/powerpoint/2010/main" val="29318023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2">
            <a:extLst>
              <a:ext uri="{FF2B5EF4-FFF2-40B4-BE49-F238E27FC236}">
                <a16:creationId xmlns:a16="http://schemas.microsoft.com/office/drawing/2014/main" xmlns="" id="{BE30DDD0-A40A-4786-8E05-C9E26D2AA19E}"/>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Usando Subconsultas para Actualizar Datos</a:t>
            </a:r>
          </a:p>
        </p:txBody>
      </p:sp>
      <p:sp>
        <p:nvSpPr>
          <p:cNvPr id="13" name="Marcador de contenido 1">
            <a:extLst>
              <a:ext uri="{FF2B5EF4-FFF2-40B4-BE49-F238E27FC236}">
                <a16:creationId xmlns:a16="http://schemas.microsoft.com/office/drawing/2014/main" xmlns="" id="{3BA408E5-7103-44F9-A75F-B0C4313D8763}"/>
              </a:ext>
            </a:extLst>
          </p:cNvPr>
          <p:cNvSpPr txBox="1">
            <a:spLocks/>
          </p:cNvSpPr>
          <p:nvPr/>
        </p:nvSpPr>
        <p:spPr>
          <a:xfrm>
            <a:off x="457200" y="1340768"/>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defTabSz="457200">
              <a:lnSpc>
                <a:spcPct val="80000"/>
              </a:lnSpc>
              <a:buClrTx/>
              <a:buFont typeface="Arial" charset="0"/>
              <a:buChar char="•"/>
              <a:defRPr/>
            </a:pPr>
            <a:r>
              <a:rPr lang="es-MX">
                <a:solidFill>
                  <a:sysClr val="windowText" lastClr="000000">
                    <a:lumMod val="75000"/>
                    <a:lumOff val="25000"/>
                  </a:sysClr>
                </a:solidFill>
                <a:latin typeface="Calibri"/>
              </a:rPr>
              <a:t>Sintaxis:</a:t>
            </a: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r>
              <a:rPr lang="es-MX">
                <a:solidFill>
                  <a:sysClr val="windowText" lastClr="000000">
                    <a:lumMod val="75000"/>
                    <a:lumOff val="25000"/>
                  </a:sysClr>
                </a:solidFill>
                <a:latin typeface="Calibri"/>
              </a:rPr>
              <a:t>Ejemplo:</a:t>
            </a:r>
            <a:endParaRPr lang="es-CL" dirty="0">
              <a:solidFill>
                <a:sysClr val="windowText" lastClr="000000">
                  <a:lumMod val="75000"/>
                  <a:lumOff val="25000"/>
                </a:sysClr>
              </a:solidFill>
              <a:latin typeface="Calibri"/>
            </a:endParaRPr>
          </a:p>
        </p:txBody>
      </p:sp>
      <p:sp>
        <p:nvSpPr>
          <p:cNvPr id="15" name="Text Box 5">
            <a:extLst>
              <a:ext uri="{FF2B5EF4-FFF2-40B4-BE49-F238E27FC236}">
                <a16:creationId xmlns:a16="http://schemas.microsoft.com/office/drawing/2014/main" xmlns="" id="{8C4B9E13-CF00-4ED8-AB7B-3D31FFD27957}"/>
              </a:ext>
            </a:extLst>
          </p:cNvPr>
          <p:cNvSpPr txBox="1">
            <a:spLocks noChangeArrowheads="1"/>
          </p:cNvSpPr>
          <p:nvPr/>
        </p:nvSpPr>
        <p:spPr bwMode="auto">
          <a:xfrm>
            <a:off x="1187624" y="3745630"/>
            <a:ext cx="6624736" cy="2308324"/>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a:buClrTx/>
              <a:buFontTx/>
              <a:buNone/>
              <a:defRPr/>
            </a:pPr>
            <a:r>
              <a:rPr lang="en-US" sz="1600" b="1" dirty="0">
                <a:solidFill>
                  <a:prstClr val="black"/>
                </a:solidFill>
                <a:latin typeface="Calibri"/>
                <a:ea typeface="+mn-ea"/>
              </a:rPr>
              <a:t>UPDATE employees</a:t>
            </a:r>
          </a:p>
          <a:p>
            <a:pPr>
              <a:buClrTx/>
              <a:buFontTx/>
              <a:buNone/>
              <a:defRPr/>
            </a:pPr>
            <a:r>
              <a:rPr lang="en-US" sz="1600" b="1" dirty="0">
                <a:solidFill>
                  <a:prstClr val="black"/>
                </a:solidFill>
                <a:latin typeface="Calibri"/>
                <a:ea typeface="+mn-ea"/>
              </a:rPr>
              <a:t>       SET  </a:t>
            </a:r>
            <a:r>
              <a:rPr lang="en-US" sz="1600" b="1" dirty="0" err="1">
                <a:solidFill>
                  <a:prstClr val="black"/>
                </a:solidFill>
                <a:latin typeface="Calibri"/>
                <a:ea typeface="+mn-ea"/>
              </a:rPr>
              <a:t>job_id</a:t>
            </a:r>
            <a:r>
              <a:rPr lang="en-US" sz="1600" b="1" dirty="0">
                <a:solidFill>
                  <a:prstClr val="black"/>
                </a:solidFill>
                <a:latin typeface="Calibri"/>
                <a:ea typeface="+mn-ea"/>
              </a:rPr>
              <a:t> = </a:t>
            </a:r>
            <a:r>
              <a:rPr lang="en-US" sz="1600" b="1" dirty="0">
                <a:solidFill>
                  <a:srgbClr val="C00000"/>
                </a:solidFill>
                <a:latin typeface="Calibri"/>
                <a:ea typeface="+mn-ea"/>
              </a:rPr>
              <a:t>(SELECT  job_id</a:t>
            </a:r>
          </a:p>
          <a:p>
            <a:pPr>
              <a:buClrTx/>
              <a:buFontTx/>
              <a:buNone/>
              <a:defRPr/>
            </a:pPr>
            <a:r>
              <a:rPr lang="en-US" sz="1600" b="1" dirty="0">
                <a:solidFill>
                  <a:srgbClr val="C00000"/>
                </a:solidFill>
                <a:latin typeface="Calibri"/>
                <a:ea typeface="+mn-ea"/>
              </a:rPr>
              <a:t>                                  FROM  employees</a:t>
            </a:r>
          </a:p>
          <a:p>
            <a:pPr>
              <a:buClrTx/>
              <a:buFontTx/>
              <a:buNone/>
              <a:defRPr/>
            </a:pPr>
            <a:r>
              <a:rPr lang="en-US" sz="1600" b="1" dirty="0">
                <a:solidFill>
                  <a:srgbClr val="C00000"/>
                </a:solidFill>
                <a:latin typeface="Calibri"/>
                <a:ea typeface="+mn-ea"/>
              </a:rPr>
              <a:t>                                 WHERE employee_id = 205)</a:t>
            </a:r>
            <a:r>
              <a:rPr lang="en-US" sz="1600" b="1" dirty="0">
                <a:solidFill>
                  <a:prstClr val="black"/>
                </a:solidFill>
                <a:latin typeface="Calibri"/>
                <a:ea typeface="+mn-ea"/>
              </a:rPr>
              <a:t>,</a:t>
            </a:r>
          </a:p>
          <a:p>
            <a:pPr>
              <a:buClrTx/>
              <a:buFontTx/>
              <a:buNone/>
              <a:defRPr/>
            </a:pPr>
            <a:r>
              <a:rPr lang="en-US" sz="1600" b="1" dirty="0">
                <a:solidFill>
                  <a:prstClr val="black"/>
                </a:solidFill>
                <a:latin typeface="Calibri"/>
                <a:ea typeface="+mn-ea"/>
              </a:rPr>
              <a:t>                 salary = </a:t>
            </a:r>
            <a:r>
              <a:rPr lang="en-US" sz="1600" b="1" dirty="0">
                <a:solidFill>
                  <a:srgbClr val="C00000"/>
                </a:solidFill>
                <a:latin typeface="Calibri"/>
                <a:ea typeface="+mn-ea"/>
              </a:rPr>
              <a:t>(SELECT salary</a:t>
            </a:r>
          </a:p>
          <a:p>
            <a:pPr>
              <a:buClrTx/>
              <a:buFontTx/>
              <a:buNone/>
              <a:defRPr/>
            </a:pPr>
            <a:r>
              <a:rPr lang="en-US" sz="1600" b="1" dirty="0">
                <a:solidFill>
                  <a:srgbClr val="C00000"/>
                </a:solidFill>
                <a:latin typeface="Calibri"/>
                <a:ea typeface="+mn-ea"/>
              </a:rPr>
              <a:t>                                   FROM employees</a:t>
            </a:r>
          </a:p>
          <a:p>
            <a:pPr>
              <a:buClrTx/>
              <a:buFontTx/>
              <a:buNone/>
              <a:defRPr/>
            </a:pPr>
            <a:r>
              <a:rPr lang="en-US" sz="1600" b="1" dirty="0">
                <a:solidFill>
                  <a:srgbClr val="C00000"/>
                </a:solidFill>
                <a:latin typeface="Calibri"/>
                <a:ea typeface="+mn-ea"/>
              </a:rPr>
              <a:t>                                  WHERE employee_id = 205)</a:t>
            </a:r>
          </a:p>
          <a:p>
            <a:pPr>
              <a:buClrTx/>
              <a:buFontTx/>
              <a:buNone/>
              <a:defRPr/>
            </a:pPr>
            <a:r>
              <a:rPr lang="en-US" sz="1600" b="1" dirty="0">
                <a:solidFill>
                  <a:prstClr val="black"/>
                </a:solidFill>
                <a:latin typeface="Calibri"/>
                <a:ea typeface="+mn-ea"/>
              </a:rPr>
              <a:t>WHERE employee_id = 114;</a:t>
            </a:r>
          </a:p>
          <a:p>
            <a:pPr eaLnBrk="1" hangingPunct="1">
              <a:buClrTx/>
              <a:buFontTx/>
              <a:buNone/>
              <a:defRPr/>
            </a:pPr>
            <a:endParaRPr lang="es-MX" sz="800" dirty="0">
              <a:solidFill>
                <a:prstClr val="black"/>
              </a:solidFill>
              <a:latin typeface="Calibri"/>
              <a:ea typeface="+mn-ea"/>
            </a:endParaRPr>
          </a:p>
        </p:txBody>
      </p:sp>
      <p:sp>
        <p:nvSpPr>
          <p:cNvPr id="16" name="Text Box 5">
            <a:extLst>
              <a:ext uri="{FF2B5EF4-FFF2-40B4-BE49-F238E27FC236}">
                <a16:creationId xmlns:a16="http://schemas.microsoft.com/office/drawing/2014/main" xmlns="" id="{A339D51D-F105-4293-9C56-E336CD62AF24}"/>
              </a:ext>
            </a:extLst>
          </p:cNvPr>
          <p:cNvSpPr txBox="1">
            <a:spLocks noChangeArrowheads="1"/>
          </p:cNvSpPr>
          <p:nvPr/>
        </p:nvSpPr>
        <p:spPr bwMode="auto">
          <a:xfrm>
            <a:off x="1187624" y="1657398"/>
            <a:ext cx="6624736" cy="144655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algn="ct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s-CL" sz="1800" b="1" dirty="0">
                <a:solidFill>
                  <a:prstClr val="black"/>
                </a:solidFill>
                <a:latin typeface="Calibri"/>
                <a:ea typeface="+mn-ea"/>
                <a:cs typeface="Arial" charset="0"/>
              </a:rPr>
              <a:t>UPDATE tabla</a:t>
            </a:r>
          </a:p>
          <a:p>
            <a:pPr eaLnBrk="1" hangingPunct="1">
              <a:buClrTx/>
              <a:buFontTx/>
              <a:buNone/>
              <a:defRPr/>
            </a:pPr>
            <a:r>
              <a:rPr lang="es-CL" sz="1800" b="1" dirty="0">
                <a:solidFill>
                  <a:prstClr val="black"/>
                </a:solidFill>
                <a:latin typeface="Calibri"/>
                <a:ea typeface="+mn-ea"/>
                <a:cs typeface="Arial" charset="0"/>
              </a:rPr>
              <a:t>        SET </a:t>
            </a:r>
            <a:r>
              <a:rPr lang="es-CL" sz="1800" b="1" i="1" dirty="0">
                <a:solidFill>
                  <a:prstClr val="black"/>
                </a:solidFill>
                <a:latin typeface="Calibri"/>
                <a:ea typeface="+mn-ea"/>
                <a:cs typeface="Arial" charset="0"/>
              </a:rPr>
              <a:t>columna</a:t>
            </a:r>
            <a:r>
              <a:rPr lang="es-CL" sz="1800" b="1" dirty="0">
                <a:solidFill>
                  <a:prstClr val="black"/>
                </a:solidFill>
                <a:latin typeface="Calibri"/>
                <a:ea typeface="+mn-ea"/>
                <a:cs typeface="Arial" charset="0"/>
              </a:rPr>
              <a:t> = (</a:t>
            </a:r>
            <a:r>
              <a:rPr lang="es-CL" sz="1800" b="1" i="1" dirty="0">
                <a:solidFill>
                  <a:prstClr val="black"/>
                </a:solidFill>
                <a:latin typeface="Calibri"/>
                <a:ea typeface="+mn-ea"/>
                <a:cs typeface="Arial" charset="0"/>
              </a:rPr>
              <a:t>SUBCONSULTA</a:t>
            </a:r>
            <a:r>
              <a:rPr lang="es-CL" sz="1800" b="1" dirty="0">
                <a:solidFill>
                  <a:prstClr val="black"/>
                </a:solidFill>
                <a:latin typeface="Calibri"/>
                <a:ea typeface="+mn-ea"/>
                <a:cs typeface="Arial" charset="0"/>
              </a:rPr>
              <a:t>) [, </a:t>
            </a:r>
            <a:r>
              <a:rPr lang="es-CL" sz="1800" b="1" i="1" dirty="0">
                <a:solidFill>
                  <a:prstClr val="black"/>
                </a:solidFill>
                <a:latin typeface="Calibri"/>
                <a:ea typeface="+mn-ea"/>
                <a:cs typeface="Arial" charset="0"/>
              </a:rPr>
              <a:t>columna</a:t>
            </a:r>
            <a:r>
              <a:rPr lang="es-CL" sz="1800" b="1" dirty="0">
                <a:solidFill>
                  <a:prstClr val="black"/>
                </a:solidFill>
                <a:latin typeface="Calibri"/>
                <a:ea typeface="+mn-ea"/>
                <a:cs typeface="Arial" charset="0"/>
              </a:rPr>
              <a:t> = </a:t>
            </a:r>
            <a:r>
              <a:rPr lang="es-CL" sz="1800" b="1" i="1" dirty="0">
                <a:solidFill>
                  <a:prstClr val="black"/>
                </a:solidFill>
                <a:latin typeface="Calibri"/>
                <a:ea typeface="+mn-ea"/>
                <a:cs typeface="Arial" charset="0"/>
              </a:rPr>
              <a:t>valor</a:t>
            </a:r>
            <a:r>
              <a:rPr lang="es-CL" sz="1800" b="1" dirty="0">
                <a:solidFill>
                  <a:prstClr val="black"/>
                </a:solidFill>
                <a:latin typeface="Calibri"/>
                <a:ea typeface="+mn-ea"/>
                <a:cs typeface="Arial" charset="0"/>
              </a:rPr>
              <a:t>, ...]</a:t>
            </a:r>
          </a:p>
          <a:p>
            <a:pPr eaLnBrk="1" hangingPunct="1">
              <a:buClrTx/>
              <a:buFontTx/>
              <a:buNone/>
              <a:defRPr/>
            </a:pPr>
            <a:r>
              <a:rPr lang="es-CL" sz="1800" b="1" dirty="0">
                <a:solidFill>
                  <a:prstClr val="black"/>
                </a:solidFill>
                <a:latin typeface="Calibri"/>
                <a:ea typeface="+mn-ea"/>
                <a:cs typeface="Arial" charset="0"/>
              </a:rPr>
              <a:t>[WHERE </a:t>
            </a:r>
            <a:r>
              <a:rPr lang="es-CL" sz="1800" b="1" i="1" dirty="0">
                <a:solidFill>
                  <a:prstClr val="black"/>
                </a:solidFill>
                <a:latin typeface="Calibri"/>
                <a:ea typeface="+mn-ea"/>
                <a:cs typeface="Arial" charset="0"/>
              </a:rPr>
              <a:t>condición</a:t>
            </a:r>
            <a:r>
              <a:rPr lang="es-CL" sz="1800" b="1" dirty="0">
                <a:solidFill>
                  <a:prstClr val="black"/>
                </a:solidFill>
                <a:latin typeface="Calibri"/>
                <a:ea typeface="+mn-ea"/>
                <a:cs typeface="Arial" charset="0"/>
              </a:rPr>
              <a:t>];</a:t>
            </a:r>
          </a:p>
          <a:p>
            <a:pPr eaLnBrk="1" hangingPunct="1">
              <a:buClrTx/>
              <a:buFontTx/>
              <a:buNone/>
              <a:defRPr/>
            </a:pPr>
            <a:endParaRPr lang="en-US" sz="1800" b="1" dirty="0">
              <a:solidFill>
                <a:prstClr val="black"/>
              </a:solidFill>
              <a:latin typeface="Calibri"/>
              <a:ea typeface="+mn-ea"/>
              <a:cs typeface="Arial" charset="0"/>
            </a:endParaRPr>
          </a:p>
          <a:p>
            <a:pPr algn="ctr" eaLnBrk="1" hangingPunct="1">
              <a:buClrTx/>
              <a:buFontTx/>
              <a:buNone/>
              <a:defRPr/>
            </a:pPr>
            <a:endParaRPr lang="es-MX" sz="800" b="1" dirty="0">
              <a:solidFill>
                <a:prstClr val="black"/>
              </a:solidFill>
              <a:latin typeface="Arial" pitchFamily="34" charset="0"/>
              <a:ea typeface="+mn-ea"/>
            </a:endParaRPr>
          </a:p>
        </p:txBody>
      </p:sp>
    </p:spTree>
    <p:extLst>
      <p:ext uri="{BB962C8B-B14F-4D97-AF65-F5344CB8AC3E}">
        <p14:creationId xmlns:p14="http://schemas.microsoft.com/office/powerpoint/2010/main" val="380598219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2">
            <a:extLst>
              <a:ext uri="{FF2B5EF4-FFF2-40B4-BE49-F238E27FC236}">
                <a16:creationId xmlns:a16="http://schemas.microsoft.com/office/drawing/2014/main" xmlns="" id="{BE30DDD0-A40A-4786-8E05-C9E26D2AA19E}"/>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Usando Subconsultas para Actualizar Datos</a:t>
            </a:r>
          </a:p>
        </p:txBody>
      </p:sp>
      <p:sp>
        <p:nvSpPr>
          <p:cNvPr id="11" name="Marcador de contenido 1">
            <a:extLst>
              <a:ext uri="{FF2B5EF4-FFF2-40B4-BE49-F238E27FC236}">
                <a16:creationId xmlns:a16="http://schemas.microsoft.com/office/drawing/2014/main" xmlns="" id="{132C37B5-2A38-44CE-82D1-69F89A3CDB8A}"/>
              </a:ext>
            </a:extLst>
          </p:cNvPr>
          <p:cNvSpPr txBox="1">
            <a:spLocks/>
          </p:cNvSpPr>
          <p:nvPr/>
        </p:nvSpPr>
        <p:spPr>
          <a:xfrm>
            <a:off x="457200" y="1340768"/>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defTabSz="457200">
              <a:lnSpc>
                <a:spcPct val="80000"/>
              </a:lnSpc>
              <a:buClrTx/>
              <a:buFont typeface="Arial" charset="0"/>
              <a:buChar char="•"/>
              <a:defRPr/>
            </a:pPr>
            <a:r>
              <a:rPr lang="es-MX">
                <a:solidFill>
                  <a:sysClr val="windowText" lastClr="000000">
                    <a:lumMod val="75000"/>
                    <a:lumOff val="25000"/>
                  </a:sysClr>
                </a:solidFill>
                <a:latin typeface="Calibri"/>
              </a:rPr>
              <a:t>Ejemplo:</a:t>
            </a: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r>
              <a:rPr lang="es-MX">
                <a:solidFill>
                  <a:sysClr val="windowText" lastClr="000000">
                    <a:lumMod val="75000"/>
                    <a:lumOff val="25000"/>
                  </a:sysClr>
                </a:solidFill>
                <a:latin typeface="Calibri"/>
              </a:rPr>
              <a:t>Ejemplo:</a:t>
            </a:r>
            <a:endParaRPr lang="es-CL" dirty="0">
              <a:solidFill>
                <a:sysClr val="windowText" lastClr="000000">
                  <a:lumMod val="75000"/>
                  <a:lumOff val="25000"/>
                </a:sysClr>
              </a:solidFill>
              <a:latin typeface="Calibri"/>
            </a:endParaRPr>
          </a:p>
        </p:txBody>
      </p:sp>
      <p:sp>
        <p:nvSpPr>
          <p:cNvPr id="12" name="Text Box 5">
            <a:extLst>
              <a:ext uri="{FF2B5EF4-FFF2-40B4-BE49-F238E27FC236}">
                <a16:creationId xmlns:a16="http://schemas.microsoft.com/office/drawing/2014/main" xmlns="" id="{2F249019-E56B-43A6-A4A1-4D1A8FE1D804}"/>
              </a:ext>
            </a:extLst>
          </p:cNvPr>
          <p:cNvSpPr txBox="1">
            <a:spLocks noChangeArrowheads="1"/>
          </p:cNvSpPr>
          <p:nvPr/>
        </p:nvSpPr>
        <p:spPr bwMode="auto">
          <a:xfrm>
            <a:off x="1187624" y="1612969"/>
            <a:ext cx="6624736" cy="156966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 </a:t>
            </a:r>
          </a:p>
          <a:p>
            <a:pPr eaLnBrk="1" hangingPunct="1">
              <a:buClrTx/>
              <a:buFontTx/>
              <a:buNone/>
              <a:defRPr/>
            </a:pPr>
            <a:r>
              <a:rPr lang="en-US" sz="1600" b="1" dirty="0">
                <a:solidFill>
                  <a:prstClr val="black"/>
                </a:solidFill>
                <a:latin typeface="Calibri"/>
                <a:ea typeface="+mn-ea"/>
                <a:cs typeface="Arial" charset="0"/>
              </a:rPr>
              <a:t>        SET salary = </a:t>
            </a:r>
            <a:r>
              <a:rPr lang="en-US" sz="1600" b="1" dirty="0">
                <a:solidFill>
                  <a:srgbClr val="C00000"/>
                </a:solidFill>
                <a:latin typeface="Calibri"/>
                <a:ea typeface="+mn-ea"/>
                <a:cs typeface="Arial" charset="0"/>
              </a:rPr>
              <a:t>(SELECT ROUND(AVG(salary))</a:t>
            </a:r>
          </a:p>
          <a:p>
            <a:pPr eaLnBrk="1" hangingPunct="1">
              <a:buClrTx/>
              <a:buFontTx/>
              <a:buNone/>
              <a:defRPr/>
            </a:pPr>
            <a:r>
              <a:rPr lang="en-US" sz="1600" b="1" dirty="0">
                <a:solidFill>
                  <a:srgbClr val="C00000"/>
                </a:solidFill>
                <a:latin typeface="Calibri"/>
                <a:ea typeface="+mn-ea"/>
                <a:cs typeface="Arial" charset="0"/>
              </a:rPr>
              <a:t>                                 FROM employees)</a:t>
            </a:r>
          </a:p>
          <a:p>
            <a:pPr eaLnBrk="1" hangingPunct="1">
              <a:buClrTx/>
              <a:buFontTx/>
              <a:buNone/>
              <a:defRPr/>
            </a:pPr>
            <a:r>
              <a:rPr lang="en-US" sz="1600" b="1" dirty="0">
                <a:solidFill>
                  <a:prstClr val="black"/>
                </a:solidFill>
                <a:latin typeface="Calibri"/>
                <a:ea typeface="+mn-ea"/>
                <a:cs typeface="Arial" charset="0"/>
              </a:rPr>
              <a:t> WHERE salary = </a:t>
            </a:r>
            <a:r>
              <a:rPr lang="en-US" sz="1600" b="1" dirty="0">
                <a:solidFill>
                  <a:srgbClr val="C00000"/>
                </a:solidFill>
                <a:latin typeface="Calibri"/>
                <a:ea typeface="+mn-ea"/>
                <a:cs typeface="Arial" charset="0"/>
              </a:rPr>
              <a:t>(SELECT MIN(salary)</a:t>
            </a:r>
          </a:p>
          <a:p>
            <a:pPr eaLnBrk="1" hangingPunct="1">
              <a:buClrTx/>
              <a:buFontTx/>
              <a:buNone/>
              <a:defRPr/>
            </a:pPr>
            <a:r>
              <a:rPr lang="en-US" sz="1600" b="1" dirty="0">
                <a:solidFill>
                  <a:srgbClr val="C00000"/>
                </a:solidFill>
                <a:latin typeface="Calibri"/>
                <a:ea typeface="+mn-ea"/>
                <a:cs typeface="Arial" charset="0"/>
              </a:rPr>
              <a:t>                                 FROM employees)</a:t>
            </a:r>
            <a:r>
              <a:rPr lang="en-US" sz="16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sp>
        <p:nvSpPr>
          <p:cNvPr id="14" name="Text Box 5">
            <a:extLst>
              <a:ext uri="{FF2B5EF4-FFF2-40B4-BE49-F238E27FC236}">
                <a16:creationId xmlns:a16="http://schemas.microsoft.com/office/drawing/2014/main" xmlns="" id="{72FC90BA-7A04-4DAC-874B-C4B92A57AFFA}"/>
              </a:ext>
            </a:extLst>
          </p:cNvPr>
          <p:cNvSpPr txBox="1">
            <a:spLocks noChangeArrowheads="1"/>
          </p:cNvSpPr>
          <p:nvPr/>
        </p:nvSpPr>
        <p:spPr bwMode="auto">
          <a:xfrm>
            <a:off x="1187624" y="4089988"/>
            <a:ext cx="6624736" cy="1815882"/>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UPDATE employees </a:t>
            </a:r>
          </a:p>
          <a:p>
            <a:pPr eaLnBrk="1" hangingPunct="1">
              <a:buClrTx/>
              <a:buFontTx/>
              <a:buNone/>
              <a:defRPr/>
            </a:pPr>
            <a:r>
              <a:rPr lang="en-US" sz="1600" b="1" dirty="0">
                <a:solidFill>
                  <a:prstClr val="black"/>
                </a:solidFill>
                <a:latin typeface="Calibri"/>
                <a:ea typeface="+mn-ea"/>
                <a:cs typeface="Arial" charset="0"/>
              </a:rPr>
              <a:t>        SET salary = ROUND(salary * .125)</a:t>
            </a:r>
            <a:endParaRPr lang="en-US" sz="1600" b="1" dirty="0">
              <a:solidFill>
                <a:srgbClr val="C00000"/>
              </a:solidFill>
              <a:latin typeface="Calibri"/>
              <a:ea typeface="+mn-ea"/>
              <a:cs typeface="Arial" charset="0"/>
            </a:endParaRPr>
          </a:p>
          <a:p>
            <a:pPr eaLnBrk="1" hangingPunct="1">
              <a:buClrTx/>
              <a:buFontTx/>
              <a:buNone/>
              <a:defRPr/>
            </a:pPr>
            <a:r>
              <a:rPr lang="en-US" sz="1600" b="1" dirty="0">
                <a:solidFill>
                  <a:prstClr val="black"/>
                </a:solidFill>
                <a:latin typeface="Calibri"/>
                <a:ea typeface="+mn-ea"/>
                <a:cs typeface="Arial" charset="0"/>
              </a:rPr>
              <a:t> WHERE </a:t>
            </a:r>
            <a:r>
              <a:rPr lang="en-US" sz="1600" b="1" dirty="0" err="1">
                <a:solidFill>
                  <a:prstClr val="black"/>
                </a:solidFill>
                <a:latin typeface="Calibri"/>
                <a:ea typeface="+mn-ea"/>
                <a:cs typeface="Arial" charset="0"/>
              </a:rPr>
              <a:t>department_id</a:t>
            </a:r>
            <a:r>
              <a:rPr lang="en-US" sz="1600" b="1" dirty="0">
                <a:solidFill>
                  <a:prstClr val="black"/>
                </a:solidFill>
                <a:latin typeface="Calibri"/>
                <a:ea typeface="+mn-ea"/>
                <a:cs typeface="Arial" charset="0"/>
              </a:rPr>
              <a:t> IN</a:t>
            </a:r>
            <a:r>
              <a:rPr lang="en-US" sz="1600" b="1" dirty="0">
                <a:solidFill>
                  <a:srgbClr val="C00000"/>
                </a:solidFill>
                <a:latin typeface="Calibri"/>
                <a:ea typeface="+mn-ea"/>
                <a:cs typeface="Arial" charset="0"/>
              </a:rPr>
              <a:t> (SELECT DISTINCT </a:t>
            </a:r>
            <a:r>
              <a:rPr lang="en-US" sz="1600" b="1" dirty="0" err="1">
                <a:solidFill>
                  <a:srgbClr val="C00000"/>
                </a:solidFill>
                <a:latin typeface="Calibri"/>
                <a:ea typeface="+mn-ea"/>
                <a:cs typeface="Arial" charset="0"/>
              </a:rPr>
              <a:t>department_id</a:t>
            </a:r>
            <a:endParaRPr lang="en-US" sz="1600" b="1" dirty="0">
              <a:solidFill>
                <a:srgbClr val="C00000"/>
              </a:solidFill>
              <a:latin typeface="Calibri"/>
              <a:ea typeface="+mn-ea"/>
              <a:cs typeface="Arial" charset="0"/>
            </a:endParaRPr>
          </a:p>
          <a:p>
            <a:pPr eaLnBrk="1" hangingPunct="1">
              <a:buClrTx/>
              <a:buFontTx/>
              <a:buNone/>
              <a:defRPr/>
            </a:pPr>
            <a:r>
              <a:rPr lang="en-US" sz="1600" b="1" dirty="0">
                <a:solidFill>
                  <a:srgbClr val="C00000"/>
                </a:solidFill>
                <a:latin typeface="Calibri"/>
                <a:ea typeface="+mn-ea"/>
                <a:cs typeface="Arial" charset="0"/>
              </a:rPr>
              <a:t>                                                    FROM employees</a:t>
            </a:r>
          </a:p>
          <a:p>
            <a:pPr eaLnBrk="1" hangingPunct="1">
              <a:buClrTx/>
              <a:buFontTx/>
              <a:buNone/>
              <a:defRPr/>
            </a:pPr>
            <a:r>
              <a:rPr lang="en-US" sz="1600" b="1" dirty="0">
                <a:solidFill>
                  <a:srgbClr val="C00000"/>
                </a:solidFill>
                <a:latin typeface="Calibri"/>
                <a:ea typeface="+mn-ea"/>
                <a:cs typeface="Arial" charset="0"/>
              </a:rPr>
              <a:t>                                                  WHERE salary &lt;  (SELECT ROUND(AVG(salary))</a:t>
            </a:r>
          </a:p>
          <a:p>
            <a:pPr eaLnBrk="1" hangingPunct="1">
              <a:buClrTx/>
              <a:buFontTx/>
              <a:buNone/>
              <a:defRPr/>
            </a:pPr>
            <a:r>
              <a:rPr lang="en-US" sz="1600" b="1" dirty="0">
                <a:solidFill>
                  <a:srgbClr val="C00000"/>
                </a:solidFill>
                <a:latin typeface="Calibri"/>
                <a:ea typeface="+mn-ea"/>
                <a:cs typeface="Arial" charset="0"/>
              </a:rPr>
              <a:t>                                                                                   FROM employees))</a:t>
            </a:r>
            <a:r>
              <a:rPr lang="en-US" sz="1600" b="1" dirty="0">
                <a:solidFill>
                  <a:prstClr val="black"/>
                </a:solidFill>
                <a:latin typeface="Calibri"/>
                <a:ea typeface="+mn-ea"/>
                <a:cs typeface="Arial" charset="0"/>
              </a:rPr>
              <a:t>;</a:t>
            </a:r>
          </a:p>
          <a:p>
            <a:pPr eaLnBrk="1" hangingPunct="1">
              <a:buClrTx/>
              <a:buFontTx/>
              <a:buNone/>
              <a:defRPr/>
            </a:pPr>
            <a:r>
              <a:rPr lang="es-MX" sz="800" b="1" dirty="0">
                <a:solidFill>
                  <a:prstClr val="black"/>
                </a:solidFill>
                <a:latin typeface="Arial" pitchFamily="34" charset="0"/>
                <a:ea typeface="+mn-ea"/>
              </a:rPr>
              <a:t>  </a:t>
            </a:r>
          </a:p>
        </p:txBody>
      </p:sp>
    </p:spTree>
    <p:extLst>
      <p:ext uri="{BB962C8B-B14F-4D97-AF65-F5344CB8AC3E}">
        <p14:creationId xmlns:p14="http://schemas.microsoft.com/office/powerpoint/2010/main" val="30477592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2">
            <a:extLst>
              <a:ext uri="{FF2B5EF4-FFF2-40B4-BE49-F238E27FC236}">
                <a16:creationId xmlns:a16="http://schemas.microsoft.com/office/drawing/2014/main" xmlns="" id="{BE30DDD0-A40A-4786-8E05-C9E26D2AA19E}"/>
              </a:ext>
            </a:extLst>
          </p:cNvPr>
          <p:cNvSpPr>
            <a:spLocks noGrp="1"/>
          </p:cNvSpPr>
          <p:nvPr>
            <p:ph type="title"/>
          </p:nvPr>
        </p:nvSpPr>
        <p:spPr>
          <a:xfrm>
            <a:off x="1663993" y="212725"/>
            <a:ext cx="4685691" cy="813000"/>
          </a:xfrm>
        </p:spPr>
        <p:txBody>
          <a:bodyPr/>
          <a:lstStyle/>
          <a:p>
            <a:pPr defTabSz="457200"/>
            <a:r>
              <a:rPr lang="es-CL" sz="2800" b="1" dirty="0">
                <a:solidFill>
                  <a:prstClr val="white"/>
                </a:solidFill>
                <a:latin typeface="Calibri"/>
              </a:rPr>
              <a:t>Usando Subconsultas para Eliminar Filas</a:t>
            </a:r>
          </a:p>
        </p:txBody>
      </p:sp>
      <p:sp>
        <p:nvSpPr>
          <p:cNvPr id="13" name="Marcador de contenido 1">
            <a:extLst>
              <a:ext uri="{FF2B5EF4-FFF2-40B4-BE49-F238E27FC236}">
                <a16:creationId xmlns:a16="http://schemas.microsoft.com/office/drawing/2014/main" xmlns="" id="{343D444A-C2D0-4BFD-8862-74C93678EF50}"/>
              </a:ext>
            </a:extLst>
          </p:cNvPr>
          <p:cNvSpPr txBox="1">
            <a:spLocks/>
          </p:cNvSpPr>
          <p:nvPr/>
        </p:nvSpPr>
        <p:spPr>
          <a:xfrm>
            <a:off x="457200" y="1149851"/>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609600" indent="-609600" algn="just" defTabSz="457200">
              <a:lnSpc>
                <a:spcPct val="80000"/>
              </a:lnSpc>
              <a:buClrTx/>
              <a:buFont typeface="Arial" charset="0"/>
              <a:buChar char="•"/>
              <a:defRPr/>
            </a:pPr>
            <a:r>
              <a:rPr lang="es-MX">
                <a:solidFill>
                  <a:sysClr val="windowText" lastClr="000000">
                    <a:lumMod val="75000"/>
                    <a:lumOff val="25000"/>
                  </a:sysClr>
                </a:solidFill>
                <a:latin typeface="Calibri"/>
              </a:rPr>
              <a:t>Sintaxis:</a:t>
            </a: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sz="1100">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r>
              <a:rPr lang="es-MX">
                <a:solidFill>
                  <a:sysClr val="windowText" lastClr="000000">
                    <a:lumMod val="75000"/>
                    <a:lumOff val="25000"/>
                  </a:sysClr>
                </a:solidFill>
                <a:latin typeface="Calibri"/>
              </a:rPr>
              <a:t>Ejemplo:</a:t>
            </a: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sz="1200">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endParaRPr lang="es-MX" sz="800">
              <a:solidFill>
                <a:sysClr val="windowText" lastClr="000000">
                  <a:lumMod val="75000"/>
                  <a:lumOff val="25000"/>
                </a:sysClr>
              </a:solidFill>
              <a:latin typeface="Calibri"/>
            </a:endParaRPr>
          </a:p>
          <a:p>
            <a:pPr marL="609600" indent="-609600" algn="just" defTabSz="457200">
              <a:lnSpc>
                <a:spcPct val="80000"/>
              </a:lnSpc>
              <a:buClrTx/>
              <a:buFont typeface="Arial" charset="0"/>
              <a:buChar char="•"/>
              <a:defRPr/>
            </a:pPr>
            <a:r>
              <a:rPr lang="es-MX">
                <a:solidFill>
                  <a:sysClr val="windowText" lastClr="000000">
                    <a:lumMod val="75000"/>
                    <a:lumOff val="25000"/>
                  </a:sysClr>
                </a:solidFill>
                <a:latin typeface="Calibri"/>
              </a:rPr>
              <a:t>Ejemplo:</a:t>
            </a:r>
            <a:endParaRPr lang="es-CL" dirty="0">
              <a:solidFill>
                <a:sysClr val="windowText" lastClr="000000">
                  <a:lumMod val="75000"/>
                  <a:lumOff val="25000"/>
                </a:sysClr>
              </a:solidFill>
              <a:latin typeface="Calibri"/>
            </a:endParaRPr>
          </a:p>
        </p:txBody>
      </p:sp>
      <p:sp>
        <p:nvSpPr>
          <p:cNvPr id="15" name="Text Box 5">
            <a:extLst>
              <a:ext uri="{FF2B5EF4-FFF2-40B4-BE49-F238E27FC236}">
                <a16:creationId xmlns:a16="http://schemas.microsoft.com/office/drawing/2014/main" xmlns="" id="{A9C8C0DA-D0B4-4972-B27B-A860233664F6}"/>
              </a:ext>
            </a:extLst>
          </p:cNvPr>
          <p:cNvSpPr txBox="1">
            <a:spLocks noChangeArrowheads="1"/>
          </p:cNvSpPr>
          <p:nvPr/>
        </p:nvSpPr>
        <p:spPr bwMode="auto">
          <a:xfrm>
            <a:off x="1187624" y="3122665"/>
            <a:ext cx="6624736"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DELETE FROM employees </a:t>
            </a:r>
          </a:p>
          <a:p>
            <a:pPr eaLnBrk="1" hangingPunct="1">
              <a:buClrTx/>
              <a:buFontTx/>
              <a:buNone/>
              <a:defRPr/>
            </a:pPr>
            <a:r>
              <a:rPr lang="en-US" sz="1600" b="1" dirty="0">
                <a:solidFill>
                  <a:prstClr val="black"/>
                </a:solidFill>
                <a:latin typeface="Calibri"/>
                <a:ea typeface="+mn-ea"/>
                <a:cs typeface="Arial" charset="0"/>
              </a:rPr>
              <a:t>WHERE salary = </a:t>
            </a:r>
            <a:r>
              <a:rPr lang="en-US" sz="1600" b="1" dirty="0">
                <a:solidFill>
                  <a:srgbClr val="C00000"/>
                </a:solidFill>
                <a:latin typeface="Calibri"/>
                <a:ea typeface="+mn-ea"/>
                <a:cs typeface="Arial" charset="0"/>
              </a:rPr>
              <a:t>(SELECT ROUND(AVG(salary))</a:t>
            </a:r>
          </a:p>
          <a:p>
            <a:pPr eaLnBrk="1" hangingPunct="1">
              <a:buClrTx/>
              <a:buFontTx/>
              <a:buNone/>
              <a:defRPr/>
            </a:pPr>
            <a:r>
              <a:rPr lang="en-US" sz="1600" b="1" dirty="0">
                <a:solidFill>
                  <a:srgbClr val="C00000"/>
                </a:solidFill>
                <a:latin typeface="Calibri"/>
                <a:ea typeface="+mn-ea"/>
                <a:cs typeface="Arial" charset="0"/>
              </a:rPr>
              <a:t>                                 FROM employees)</a:t>
            </a:r>
            <a:r>
              <a:rPr lang="en-US" sz="1600" b="1" dirty="0">
                <a:solidFill>
                  <a:prstClr val="black"/>
                </a:solidFill>
                <a:latin typeface="Calibri"/>
                <a:ea typeface="+mn-ea"/>
                <a:cs typeface="Arial" charset="0"/>
              </a:rPr>
              <a:t>;</a:t>
            </a:r>
          </a:p>
          <a:p>
            <a:pPr eaLnBrk="1" hangingPunct="1">
              <a:buClrTx/>
              <a:buFontTx/>
              <a:buNone/>
              <a:defRPr/>
            </a:pPr>
            <a:endParaRPr lang="es-MX" sz="800" b="1" dirty="0">
              <a:solidFill>
                <a:prstClr val="black"/>
              </a:solidFill>
              <a:latin typeface="Arial" pitchFamily="34" charset="0"/>
              <a:ea typeface="+mn-ea"/>
            </a:endParaRPr>
          </a:p>
        </p:txBody>
      </p:sp>
      <p:sp>
        <p:nvSpPr>
          <p:cNvPr id="16" name="Text Box 5">
            <a:extLst>
              <a:ext uri="{FF2B5EF4-FFF2-40B4-BE49-F238E27FC236}">
                <a16:creationId xmlns:a16="http://schemas.microsoft.com/office/drawing/2014/main" xmlns="" id="{05085B52-22FD-444B-AF1B-E925335CF90E}"/>
              </a:ext>
            </a:extLst>
          </p:cNvPr>
          <p:cNvSpPr txBox="1">
            <a:spLocks noChangeArrowheads="1"/>
          </p:cNvSpPr>
          <p:nvPr/>
        </p:nvSpPr>
        <p:spPr bwMode="auto">
          <a:xfrm>
            <a:off x="1187624" y="4667652"/>
            <a:ext cx="6624736" cy="156966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600" b="1" dirty="0">
                <a:solidFill>
                  <a:prstClr val="black"/>
                </a:solidFill>
                <a:latin typeface="Calibri"/>
                <a:ea typeface="+mn-ea"/>
                <a:cs typeface="Arial" charset="0"/>
              </a:rPr>
              <a:t>DELETE from </a:t>
            </a:r>
            <a:r>
              <a:rPr lang="en-US" sz="1600" b="1" dirty="0" err="1">
                <a:solidFill>
                  <a:prstClr val="black"/>
                </a:solidFill>
                <a:latin typeface="Calibri"/>
                <a:ea typeface="+mn-ea"/>
                <a:cs typeface="Arial" charset="0"/>
              </a:rPr>
              <a:t>employees_copia</a:t>
            </a:r>
            <a:endParaRPr lang="en-US" sz="1600" b="1" dirty="0">
              <a:solidFill>
                <a:prstClr val="black"/>
              </a:solidFill>
              <a:latin typeface="Calibri"/>
              <a:ea typeface="+mn-ea"/>
              <a:cs typeface="Arial" charset="0"/>
            </a:endParaRPr>
          </a:p>
          <a:p>
            <a:pPr eaLnBrk="1" hangingPunct="1">
              <a:buClrTx/>
              <a:buFontTx/>
              <a:buNone/>
              <a:defRPr/>
            </a:pPr>
            <a:r>
              <a:rPr lang="en-US" sz="1600" b="1" dirty="0">
                <a:solidFill>
                  <a:prstClr val="black"/>
                </a:solidFill>
                <a:latin typeface="Calibri"/>
                <a:ea typeface="+mn-ea"/>
                <a:cs typeface="Arial" charset="0"/>
              </a:rPr>
              <a:t>WHERE </a:t>
            </a:r>
            <a:r>
              <a:rPr lang="en-US" sz="1600" b="1" dirty="0" err="1">
                <a:solidFill>
                  <a:prstClr val="black"/>
                </a:solidFill>
                <a:latin typeface="Calibri"/>
                <a:ea typeface="+mn-ea"/>
                <a:cs typeface="Arial" charset="0"/>
              </a:rPr>
              <a:t>department_id</a:t>
            </a:r>
            <a:r>
              <a:rPr lang="en-US" sz="1600" b="1" dirty="0">
                <a:solidFill>
                  <a:prstClr val="black"/>
                </a:solidFill>
                <a:latin typeface="Calibri"/>
                <a:ea typeface="+mn-ea"/>
                <a:cs typeface="Arial" charset="0"/>
              </a:rPr>
              <a:t> IN</a:t>
            </a:r>
            <a:r>
              <a:rPr lang="en-US" sz="1600" b="1" dirty="0">
                <a:solidFill>
                  <a:srgbClr val="C00000"/>
                </a:solidFill>
                <a:latin typeface="Calibri"/>
                <a:ea typeface="+mn-ea"/>
                <a:cs typeface="Arial" charset="0"/>
              </a:rPr>
              <a:t>(SELECT </a:t>
            </a:r>
            <a:r>
              <a:rPr lang="en-US" sz="1600" b="1" dirty="0" err="1">
                <a:solidFill>
                  <a:srgbClr val="C00000"/>
                </a:solidFill>
                <a:latin typeface="Calibri"/>
                <a:ea typeface="+mn-ea"/>
                <a:cs typeface="Arial" charset="0"/>
              </a:rPr>
              <a:t>department_id</a:t>
            </a:r>
            <a:endParaRPr lang="en-US" sz="1600" b="1" dirty="0">
              <a:solidFill>
                <a:srgbClr val="C00000"/>
              </a:solidFill>
              <a:latin typeface="Calibri"/>
              <a:ea typeface="+mn-ea"/>
              <a:cs typeface="Arial" charset="0"/>
            </a:endParaRPr>
          </a:p>
          <a:p>
            <a:pPr eaLnBrk="1" hangingPunct="1">
              <a:buClrTx/>
              <a:buFontTx/>
              <a:buNone/>
              <a:defRPr/>
            </a:pPr>
            <a:r>
              <a:rPr lang="en-US" sz="1600" b="1" dirty="0">
                <a:solidFill>
                  <a:srgbClr val="C00000"/>
                </a:solidFill>
                <a:latin typeface="Calibri"/>
                <a:ea typeface="+mn-ea"/>
                <a:cs typeface="Arial" charset="0"/>
              </a:rPr>
              <a:t>                                                  FROM employees</a:t>
            </a:r>
          </a:p>
          <a:p>
            <a:pPr eaLnBrk="1" hangingPunct="1">
              <a:buClrTx/>
              <a:buFontTx/>
              <a:buNone/>
              <a:defRPr/>
            </a:pPr>
            <a:r>
              <a:rPr lang="en-US" sz="1600" b="1" dirty="0">
                <a:solidFill>
                  <a:srgbClr val="C00000"/>
                </a:solidFill>
                <a:latin typeface="Calibri"/>
                <a:ea typeface="+mn-ea"/>
                <a:cs typeface="Arial" charset="0"/>
              </a:rPr>
              <a:t>                                                 HAVING COUNT(</a:t>
            </a:r>
            <a:r>
              <a:rPr lang="en-US" sz="1600" b="1" dirty="0" err="1">
                <a:solidFill>
                  <a:srgbClr val="C00000"/>
                </a:solidFill>
                <a:latin typeface="Calibri"/>
                <a:ea typeface="+mn-ea"/>
                <a:cs typeface="Arial" charset="0"/>
              </a:rPr>
              <a:t>employee_id</a:t>
            </a:r>
            <a:r>
              <a:rPr lang="en-US" sz="1600" b="1" dirty="0">
                <a:solidFill>
                  <a:srgbClr val="C00000"/>
                </a:solidFill>
                <a:latin typeface="Calibri"/>
                <a:ea typeface="+mn-ea"/>
                <a:cs typeface="Arial" charset="0"/>
              </a:rPr>
              <a:t>) &gt; 10</a:t>
            </a:r>
          </a:p>
          <a:p>
            <a:pPr eaLnBrk="1" hangingPunct="1">
              <a:buClrTx/>
              <a:buFontTx/>
              <a:buNone/>
              <a:defRPr/>
            </a:pPr>
            <a:r>
              <a:rPr lang="en-US" sz="1600" b="1" dirty="0">
                <a:solidFill>
                  <a:srgbClr val="C00000"/>
                </a:solidFill>
                <a:latin typeface="Calibri"/>
                <a:ea typeface="+mn-ea"/>
                <a:cs typeface="Arial" charset="0"/>
              </a:rPr>
              <a:t>                                                GROUP BY </a:t>
            </a:r>
            <a:r>
              <a:rPr lang="en-US" sz="1600" b="1" dirty="0" err="1">
                <a:solidFill>
                  <a:srgbClr val="C00000"/>
                </a:solidFill>
                <a:latin typeface="Calibri"/>
                <a:ea typeface="+mn-ea"/>
                <a:cs typeface="Arial" charset="0"/>
              </a:rPr>
              <a:t>department_id</a:t>
            </a:r>
            <a:r>
              <a:rPr lang="en-US" sz="1600" b="1" dirty="0">
                <a:solidFill>
                  <a:srgbClr val="C00000"/>
                </a:solidFill>
                <a:latin typeface="Calibri"/>
                <a:ea typeface="+mn-ea"/>
                <a:cs typeface="Arial" charset="0"/>
              </a:rPr>
              <a:t>)</a:t>
            </a:r>
            <a:r>
              <a:rPr lang="en-US" sz="1600" b="1" dirty="0">
                <a:solidFill>
                  <a:prstClr val="black"/>
                </a:solidFill>
                <a:latin typeface="Calibri"/>
                <a:ea typeface="+mn-ea"/>
                <a:cs typeface="Arial" charset="0"/>
              </a:rPr>
              <a:t>; </a:t>
            </a:r>
          </a:p>
          <a:p>
            <a:pPr eaLnBrk="1" hangingPunct="1">
              <a:buClrTx/>
              <a:buFontTx/>
              <a:buNone/>
              <a:defRPr/>
            </a:pPr>
            <a:r>
              <a:rPr lang="es-MX" sz="800" b="1" dirty="0">
                <a:solidFill>
                  <a:prstClr val="black"/>
                </a:solidFill>
                <a:latin typeface="Arial" pitchFamily="34" charset="0"/>
                <a:ea typeface="+mn-ea"/>
              </a:rPr>
              <a:t> </a:t>
            </a:r>
          </a:p>
        </p:txBody>
      </p:sp>
      <p:sp>
        <p:nvSpPr>
          <p:cNvPr id="17" name="Text Box 5">
            <a:extLst>
              <a:ext uri="{FF2B5EF4-FFF2-40B4-BE49-F238E27FC236}">
                <a16:creationId xmlns:a16="http://schemas.microsoft.com/office/drawing/2014/main" xmlns="" id="{AD48920F-58CB-486E-A54C-E969ABE46EF2}"/>
              </a:ext>
            </a:extLst>
          </p:cNvPr>
          <p:cNvSpPr txBox="1">
            <a:spLocks noChangeArrowheads="1"/>
          </p:cNvSpPr>
          <p:nvPr/>
        </p:nvSpPr>
        <p:spPr bwMode="auto">
          <a:xfrm>
            <a:off x="1187624" y="1445225"/>
            <a:ext cx="6624736" cy="1169551"/>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algn="ctr" eaLnBrk="1" hangingPunct="1">
              <a:buClrTx/>
              <a:buFontTx/>
              <a:buNone/>
              <a:defRPr/>
            </a:pPr>
            <a:endParaRPr lang="es-MX" sz="800" dirty="0">
              <a:solidFill>
                <a:prstClr val="black"/>
              </a:solidFill>
              <a:latin typeface="Arial" charset="0"/>
              <a:ea typeface="+mn-ea"/>
              <a:cs typeface="Arial" charset="0"/>
            </a:endParaRPr>
          </a:p>
          <a:p>
            <a:pPr eaLnBrk="1" hangingPunct="1">
              <a:buClrTx/>
              <a:buFontTx/>
              <a:buNone/>
              <a:defRPr/>
            </a:pPr>
            <a:r>
              <a:rPr lang="en-US" sz="1800" b="1" dirty="0">
                <a:solidFill>
                  <a:prstClr val="black"/>
                </a:solidFill>
                <a:latin typeface="Calibri"/>
                <a:ea typeface="+mn-ea"/>
                <a:cs typeface="Arial" charset="0"/>
              </a:rPr>
              <a:t>DELETE [FROM] </a:t>
            </a:r>
            <a:r>
              <a:rPr lang="en-US" sz="1800" b="1" i="1" dirty="0" err="1">
                <a:solidFill>
                  <a:prstClr val="black"/>
                </a:solidFill>
                <a:latin typeface="Calibri"/>
                <a:ea typeface="+mn-ea"/>
                <a:cs typeface="Arial" charset="0"/>
              </a:rPr>
              <a:t>tabla</a:t>
            </a:r>
            <a:endParaRPr lang="en-US" sz="1800" b="1" i="1" dirty="0">
              <a:solidFill>
                <a:prstClr val="black"/>
              </a:solidFill>
              <a:latin typeface="Calibri"/>
              <a:ea typeface="+mn-ea"/>
              <a:cs typeface="Arial" charset="0"/>
            </a:endParaRPr>
          </a:p>
          <a:p>
            <a:pPr eaLnBrk="1" hangingPunct="1">
              <a:buClrTx/>
              <a:buFontTx/>
              <a:buNone/>
              <a:defRPr/>
            </a:pPr>
            <a:r>
              <a:rPr lang="en-US" sz="1800" b="1" dirty="0">
                <a:solidFill>
                  <a:prstClr val="black"/>
                </a:solidFill>
                <a:latin typeface="Calibri"/>
                <a:ea typeface="+mn-ea"/>
                <a:cs typeface="Arial" charset="0"/>
              </a:rPr>
              <a:t>WHERE </a:t>
            </a:r>
            <a:r>
              <a:rPr lang="en-US" sz="1800" b="1" i="1" dirty="0" err="1">
                <a:solidFill>
                  <a:prstClr val="black"/>
                </a:solidFill>
                <a:latin typeface="Calibri"/>
                <a:ea typeface="+mn-ea"/>
                <a:cs typeface="Arial" charset="0"/>
              </a:rPr>
              <a:t>columna</a:t>
            </a:r>
            <a:r>
              <a:rPr lang="en-US" sz="1800" b="1" i="1" dirty="0">
                <a:solidFill>
                  <a:prstClr val="black"/>
                </a:solidFill>
                <a:latin typeface="Calibri"/>
                <a:ea typeface="+mn-ea"/>
                <a:cs typeface="Arial" charset="0"/>
              </a:rPr>
              <a:t> </a:t>
            </a:r>
            <a:r>
              <a:rPr lang="en-US" sz="1800" b="1" i="1" dirty="0" err="1">
                <a:solidFill>
                  <a:prstClr val="black"/>
                </a:solidFill>
                <a:latin typeface="Calibri"/>
                <a:ea typeface="+mn-ea"/>
                <a:cs typeface="Arial" charset="0"/>
              </a:rPr>
              <a:t>operador_comparación</a:t>
            </a:r>
            <a:r>
              <a:rPr lang="en-US" sz="1800" b="1" i="1" dirty="0">
                <a:solidFill>
                  <a:prstClr val="black"/>
                </a:solidFill>
                <a:latin typeface="Calibri"/>
                <a:ea typeface="+mn-ea"/>
                <a:cs typeface="Arial" charset="0"/>
              </a:rPr>
              <a:t> (SUBCONSULTA)</a:t>
            </a:r>
            <a:endParaRPr lang="en-US" sz="1800" b="1" dirty="0">
              <a:solidFill>
                <a:prstClr val="black"/>
              </a:solidFill>
              <a:latin typeface="Calibri"/>
              <a:ea typeface="+mn-ea"/>
              <a:cs typeface="Arial" charset="0"/>
            </a:endParaRPr>
          </a:p>
          <a:p>
            <a:pPr eaLnBrk="1" hangingPunct="1">
              <a:buClrTx/>
              <a:buFontTx/>
              <a:buNone/>
              <a:defRPr/>
            </a:pPr>
            <a:endParaRPr lang="en-US" sz="1800" b="1" dirty="0">
              <a:solidFill>
                <a:prstClr val="black"/>
              </a:solidFill>
              <a:latin typeface="Calibri"/>
              <a:ea typeface="+mn-ea"/>
              <a:cs typeface="Arial" charset="0"/>
            </a:endParaRPr>
          </a:p>
          <a:p>
            <a:pPr algn="ctr" eaLnBrk="1" hangingPunct="1">
              <a:buClrTx/>
              <a:buFontTx/>
              <a:buNone/>
              <a:defRPr/>
            </a:pPr>
            <a:endParaRPr lang="es-MX" sz="800" b="1" dirty="0">
              <a:solidFill>
                <a:prstClr val="black"/>
              </a:solidFill>
              <a:latin typeface="Arial" pitchFamily="34" charset="0"/>
              <a:ea typeface="+mn-ea"/>
            </a:endParaRPr>
          </a:p>
        </p:txBody>
      </p:sp>
    </p:spTree>
    <p:extLst>
      <p:ext uri="{BB962C8B-B14F-4D97-AF65-F5344CB8AC3E}">
        <p14:creationId xmlns:p14="http://schemas.microsoft.com/office/powerpoint/2010/main" val="222548979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xmlns="" id="{71DCFFB2-9AD1-704E-96BD-9E25D01600D1}"/>
              </a:ext>
            </a:extLst>
          </p:cNvPr>
          <p:cNvSpPr>
            <a:spLocks noGrp="1"/>
          </p:cNvSpPr>
          <p:nvPr>
            <p:ph type="sldNum" idx="4294967295"/>
          </p:nvPr>
        </p:nvSpPr>
        <p:spPr>
          <a:xfrm>
            <a:off x="6915150" y="6356351"/>
            <a:ext cx="2057400" cy="365100"/>
          </a:xfrm>
        </p:spPr>
        <p:txBody>
          <a:bodyPr/>
          <a:lstStyle/>
          <a:p>
            <a:fld id="{00000000-1234-1234-1234-123412341234}" type="slidenum">
              <a:rPr lang="en-US" smtClean="0"/>
              <a:pPr/>
              <a:t>47</a:t>
            </a:fld>
            <a:endParaRPr lang="en-US"/>
          </a:p>
        </p:txBody>
      </p:sp>
      <p:sp>
        <p:nvSpPr>
          <p:cNvPr id="2" name="Título 1">
            <a:extLst>
              <a:ext uri="{FF2B5EF4-FFF2-40B4-BE49-F238E27FC236}">
                <a16:creationId xmlns:a16="http://schemas.microsoft.com/office/drawing/2014/main" xmlns="" id="{9750BC02-FE4E-1148-8346-BA2C94ECC781}"/>
              </a:ext>
            </a:extLst>
          </p:cNvPr>
          <p:cNvSpPr>
            <a:spLocks noGrp="1"/>
          </p:cNvSpPr>
          <p:nvPr>
            <p:ph type="title"/>
          </p:nvPr>
        </p:nvSpPr>
        <p:spPr/>
        <p:txBody>
          <a:bodyPr/>
          <a:lstStyle/>
          <a:p>
            <a:r>
              <a:rPr lang="es-ES_tradnl" b="1" dirty="0"/>
              <a:t>Resumen de la Clase</a:t>
            </a:r>
          </a:p>
        </p:txBody>
      </p:sp>
      <p:sp>
        <p:nvSpPr>
          <p:cNvPr id="9" name="Marcador de texto 8">
            <a:extLst>
              <a:ext uri="{FF2B5EF4-FFF2-40B4-BE49-F238E27FC236}">
                <a16:creationId xmlns:a16="http://schemas.microsoft.com/office/drawing/2014/main" xmlns="" id="{C0A58EEC-AE91-4A1D-A092-4DC34F040D5C}"/>
              </a:ext>
            </a:extLst>
          </p:cNvPr>
          <p:cNvSpPr>
            <a:spLocks noGrp="1"/>
          </p:cNvSpPr>
          <p:nvPr>
            <p:ph type="body" sz="quarter" idx="11"/>
          </p:nvPr>
        </p:nvSpPr>
        <p:spPr>
          <a:xfrm>
            <a:off x="560387" y="2240280"/>
            <a:ext cx="8023225" cy="2275770"/>
          </a:xfrm>
        </p:spPr>
        <p:txBody>
          <a:bodyPr/>
          <a:lstStyle/>
          <a:p>
            <a:pPr marL="285750" indent="-285750" algn="just" defTabSz="457200">
              <a:buFont typeface="Arial" panose="020B0604020202020204" pitchFamily="34" charset="0"/>
              <a:buChar char="•"/>
            </a:pPr>
            <a:r>
              <a:rPr lang="es-CL" sz="2200" dirty="0">
                <a:ea typeface="ＭＳ Ｐゴシック" pitchFamily="34" charset="-128"/>
              </a:rPr>
              <a:t>Se describieron las características del lenguaje DML y Transacciones de Base de Datos</a:t>
            </a:r>
          </a:p>
          <a:p>
            <a:pPr marL="285750" indent="-285750" algn="just" defTabSz="457200">
              <a:buFont typeface="Arial" panose="020B0604020202020204" pitchFamily="34" charset="0"/>
              <a:buChar char="•"/>
            </a:pPr>
            <a:r>
              <a:rPr lang="es-CL" sz="2200" dirty="0">
                <a:ea typeface="ＭＳ Ｐゴシック" pitchFamily="34" charset="-128"/>
              </a:rPr>
              <a:t>Se explicó cómo construir sentencias DML para Insertar Filas a las Tablas.</a:t>
            </a:r>
          </a:p>
          <a:p>
            <a:pPr marL="285750" indent="-285750" algn="just" defTabSz="457200">
              <a:buFont typeface="Arial" panose="020B0604020202020204" pitchFamily="34" charset="0"/>
              <a:buChar char="•"/>
            </a:pPr>
            <a:r>
              <a:rPr lang="es-CL" sz="2200" dirty="0">
                <a:ea typeface="ＭＳ Ｐゴシック" pitchFamily="34" charset="-128"/>
              </a:rPr>
              <a:t>Se explicó cómo construir sentencias DML para Actualizar Filas de las Tablas.</a:t>
            </a:r>
          </a:p>
          <a:p>
            <a:pPr marL="285750" indent="-285750" algn="just" defTabSz="457200">
              <a:buFont typeface="Arial" panose="020B0604020202020204" pitchFamily="34" charset="0"/>
              <a:buChar char="•"/>
            </a:pPr>
            <a:r>
              <a:rPr lang="es-CL" sz="2200" dirty="0">
                <a:ea typeface="ＭＳ Ｐゴシック" pitchFamily="34" charset="-128"/>
              </a:rPr>
              <a:t>Se explicó cómo construir sentencias DML para Eliminar Filas de las Tablas.</a:t>
            </a:r>
          </a:p>
          <a:p>
            <a:pPr marL="285750" indent="-285750" algn="just" defTabSz="457200">
              <a:buFont typeface="Arial" panose="020B0604020202020204" pitchFamily="34" charset="0"/>
              <a:buChar char="•"/>
            </a:pPr>
            <a:r>
              <a:rPr lang="es-CL" sz="2200" dirty="0">
                <a:ea typeface="ＭＳ Ｐゴシック" pitchFamily="34" charset="-128"/>
              </a:rPr>
              <a:t>Se explicó el uso de la sentencia TRUNCATE para eliminar filas de las Tablas.</a:t>
            </a:r>
          </a:p>
          <a:p>
            <a:pPr marL="285750" indent="-285750" algn="just" defTabSz="457200">
              <a:buFont typeface="Arial" panose="020B0604020202020204" pitchFamily="34" charset="0"/>
              <a:buChar char="•"/>
            </a:pPr>
            <a:r>
              <a:rPr lang="es-CL" sz="2200" dirty="0">
                <a:ea typeface="ＭＳ Ｐゴシック" pitchFamily="34" charset="-128"/>
              </a:rPr>
              <a:t>Se explicó cómo usar Subconsultas en sentencias DML.</a:t>
            </a:r>
          </a:p>
        </p:txBody>
      </p:sp>
    </p:spTree>
    <p:extLst>
      <p:ext uri="{BB962C8B-B14F-4D97-AF65-F5344CB8AC3E}">
        <p14:creationId xmlns:p14="http://schemas.microsoft.com/office/powerpoint/2010/main" val="5406755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705943" y="224579"/>
            <a:ext cx="4647630" cy="813000"/>
          </a:xfrm>
        </p:spPr>
        <p:txBody>
          <a:bodyPr/>
          <a:lstStyle/>
          <a:p>
            <a:pPr defTabSz="457200"/>
            <a:r>
              <a:rPr lang="es-CL" sz="2800" b="1" dirty="0">
                <a:solidFill>
                  <a:prstClr val="white"/>
                </a:solidFill>
                <a:latin typeface="Calibri"/>
              </a:rPr>
              <a:t>Lenguaje de Manipulación </a:t>
            </a:r>
            <a:br>
              <a:rPr lang="es-CL" sz="2800" b="1" dirty="0">
                <a:solidFill>
                  <a:prstClr val="white"/>
                </a:solidFill>
                <a:latin typeface="Calibri"/>
              </a:rPr>
            </a:br>
            <a:r>
              <a:rPr lang="es-CL" sz="2800" b="1" dirty="0">
                <a:solidFill>
                  <a:prstClr val="white"/>
                </a:solidFill>
                <a:latin typeface="Calibri"/>
              </a:rPr>
              <a:t>de Datos (DML)</a:t>
            </a:r>
          </a:p>
        </p:txBody>
      </p:sp>
      <p:pic>
        <p:nvPicPr>
          <p:cNvPr id="5" name="Imagen 4">
            <a:extLst>
              <a:ext uri="{FF2B5EF4-FFF2-40B4-BE49-F238E27FC236}">
                <a16:creationId xmlns:a16="http://schemas.microsoft.com/office/drawing/2014/main" xmlns="" id="{945E8589-61EE-4EC7-AF15-2541E1FDDEA5}"/>
              </a:ext>
            </a:extLst>
          </p:cNvPr>
          <p:cNvPicPr>
            <a:picLocks noChangeAspect="1"/>
          </p:cNvPicPr>
          <p:nvPr/>
        </p:nvPicPr>
        <p:blipFill>
          <a:blip r:embed="rId3"/>
          <a:stretch>
            <a:fillRect/>
          </a:stretch>
        </p:blipFill>
        <p:spPr>
          <a:xfrm>
            <a:off x="642787" y="1479549"/>
            <a:ext cx="7858425" cy="4724809"/>
          </a:xfrm>
          <a:prstGeom prst="rect">
            <a:avLst/>
          </a:prstGeom>
        </p:spPr>
      </p:pic>
    </p:spTree>
    <p:extLst>
      <p:ext uri="{BB962C8B-B14F-4D97-AF65-F5344CB8AC3E}">
        <p14:creationId xmlns:p14="http://schemas.microsoft.com/office/powerpoint/2010/main" val="1634600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xmlns="" id="{532F8F7C-62F6-AB45-8C6F-954F7E1DBD86}"/>
              </a:ext>
            </a:extLst>
          </p:cNvPr>
          <p:cNvSpPr>
            <a:spLocks noGrp="1"/>
          </p:cNvSpPr>
          <p:nvPr>
            <p:ph type="title"/>
          </p:nvPr>
        </p:nvSpPr>
        <p:spPr>
          <a:xfrm>
            <a:off x="1705943" y="224579"/>
            <a:ext cx="4647630" cy="813000"/>
          </a:xfrm>
        </p:spPr>
        <p:txBody>
          <a:bodyPr/>
          <a:lstStyle/>
          <a:p>
            <a:pPr defTabSz="457200"/>
            <a:r>
              <a:rPr lang="es-CL" sz="2800" b="1" dirty="0">
                <a:solidFill>
                  <a:prstClr val="white"/>
                </a:solidFill>
                <a:latin typeface="Calibri"/>
              </a:rPr>
              <a:t>Sentencias COMMIT y ROLLBACK</a:t>
            </a:r>
          </a:p>
        </p:txBody>
      </p:sp>
      <p:pic>
        <p:nvPicPr>
          <p:cNvPr id="2" name="Imagen 1">
            <a:extLst>
              <a:ext uri="{FF2B5EF4-FFF2-40B4-BE49-F238E27FC236}">
                <a16:creationId xmlns:a16="http://schemas.microsoft.com/office/drawing/2014/main" xmlns="" id="{E28191BA-77C0-4D81-8C0E-DCD2326AB61C}"/>
              </a:ext>
            </a:extLst>
          </p:cNvPr>
          <p:cNvPicPr>
            <a:picLocks noChangeAspect="1"/>
          </p:cNvPicPr>
          <p:nvPr/>
        </p:nvPicPr>
        <p:blipFill>
          <a:blip r:embed="rId3"/>
          <a:stretch>
            <a:fillRect/>
          </a:stretch>
        </p:blipFill>
        <p:spPr>
          <a:xfrm>
            <a:off x="1229090" y="1098928"/>
            <a:ext cx="7587887" cy="5609138"/>
          </a:xfrm>
          <a:prstGeom prst="rect">
            <a:avLst/>
          </a:prstGeom>
        </p:spPr>
      </p:pic>
    </p:spTree>
    <p:extLst>
      <p:ext uri="{BB962C8B-B14F-4D97-AF65-F5344CB8AC3E}">
        <p14:creationId xmlns:p14="http://schemas.microsoft.com/office/powerpoint/2010/main" val="6584630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2">
            <a:extLst>
              <a:ext uri="{FF2B5EF4-FFF2-40B4-BE49-F238E27FC236}">
                <a16:creationId xmlns:a16="http://schemas.microsoft.com/office/drawing/2014/main" xmlns="" id="{ABFA0FA7-7FA4-4D1B-8587-C4DFD990412B}"/>
              </a:ext>
            </a:extLst>
          </p:cNvPr>
          <p:cNvSpPr>
            <a:spLocks noGrp="1"/>
          </p:cNvSpPr>
          <p:nvPr>
            <p:ph type="title"/>
          </p:nvPr>
        </p:nvSpPr>
        <p:spPr>
          <a:xfrm>
            <a:off x="1705943" y="224579"/>
            <a:ext cx="4647630" cy="813000"/>
          </a:xfrm>
        </p:spPr>
        <p:txBody>
          <a:bodyPr/>
          <a:lstStyle/>
          <a:p>
            <a:pPr lvl="0" defTabSz="457200">
              <a:defRPr/>
            </a:pPr>
            <a:r>
              <a:rPr lang="es-CL" sz="2800" b="1" dirty="0">
                <a:solidFill>
                  <a:prstClr val="white"/>
                </a:solidFill>
                <a:latin typeface="Calibri"/>
                <a:cs typeface="Arial" panose="020B0604020202020204" pitchFamily="34" charset="0"/>
              </a:rPr>
              <a:t>Sentencias DML</a:t>
            </a:r>
            <a:endParaRPr lang="es-CL" sz="2800" b="1" kern="1200" dirty="0">
              <a:solidFill>
                <a:prstClr val="white"/>
              </a:solidFill>
              <a:latin typeface="Calibri"/>
              <a:cs typeface="Arial" panose="020B0604020202020204" pitchFamily="34" charset="0"/>
            </a:endParaRPr>
          </a:p>
        </p:txBody>
      </p:sp>
      <p:pic>
        <p:nvPicPr>
          <p:cNvPr id="2" name="Imagen 1">
            <a:extLst>
              <a:ext uri="{FF2B5EF4-FFF2-40B4-BE49-F238E27FC236}">
                <a16:creationId xmlns:a16="http://schemas.microsoft.com/office/drawing/2014/main" xmlns="" id="{70FE720F-0487-449F-9346-92BC60BBFD91}"/>
              </a:ext>
            </a:extLst>
          </p:cNvPr>
          <p:cNvPicPr>
            <a:picLocks noChangeAspect="1"/>
          </p:cNvPicPr>
          <p:nvPr/>
        </p:nvPicPr>
        <p:blipFill>
          <a:blip r:embed="rId3"/>
          <a:stretch>
            <a:fillRect/>
          </a:stretch>
        </p:blipFill>
        <p:spPr>
          <a:xfrm>
            <a:off x="1191475" y="1567846"/>
            <a:ext cx="6761050" cy="4468755"/>
          </a:xfrm>
          <a:prstGeom prst="rect">
            <a:avLst/>
          </a:prstGeom>
        </p:spPr>
      </p:pic>
    </p:spTree>
    <p:extLst>
      <p:ext uri="{BB962C8B-B14F-4D97-AF65-F5344CB8AC3E}">
        <p14:creationId xmlns:p14="http://schemas.microsoft.com/office/powerpoint/2010/main" val="3533136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2">
            <a:extLst>
              <a:ext uri="{FF2B5EF4-FFF2-40B4-BE49-F238E27FC236}">
                <a16:creationId xmlns:a16="http://schemas.microsoft.com/office/drawing/2014/main" xmlns="" id="{F2FFEC5F-78CA-4FED-9100-995E137DB8C6}"/>
              </a:ext>
            </a:extLst>
          </p:cNvPr>
          <p:cNvSpPr>
            <a:spLocks noGrp="1"/>
          </p:cNvSpPr>
          <p:nvPr>
            <p:ph type="title"/>
          </p:nvPr>
        </p:nvSpPr>
        <p:spPr>
          <a:xfrm>
            <a:off x="1705943" y="224579"/>
            <a:ext cx="4647630" cy="813000"/>
          </a:xfrm>
        </p:spPr>
        <p:txBody>
          <a:bodyPr/>
          <a:lstStyle/>
          <a:p>
            <a:pPr defTabSz="457200"/>
            <a:r>
              <a:rPr lang="es-CL" sz="2800" b="1" dirty="0">
                <a:solidFill>
                  <a:prstClr val="white"/>
                </a:solidFill>
                <a:latin typeface="Calibri"/>
              </a:rPr>
              <a:t>Transacciones de Base de Datos</a:t>
            </a:r>
          </a:p>
        </p:txBody>
      </p:sp>
      <p:pic>
        <p:nvPicPr>
          <p:cNvPr id="2" name="Imagen 1">
            <a:extLst>
              <a:ext uri="{FF2B5EF4-FFF2-40B4-BE49-F238E27FC236}">
                <a16:creationId xmlns:a16="http://schemas.microsoft.com/office/drawing/2014/main" xmlns="" id="{A281E845-864B-40CC-83E4-98959EC8AF24}"/>
              </a:ext>
            </a:extLst>
          </p:cNvPr>
          <p:cNvPicPr>
            <a:picLocks noChangeAspect="1"/>
          </p:cNvPicPr>
          <p:nvPr/>
        </p:nvPicPr>
        <p:blipFill>
          <a:blip r:embed="rId3"/>
          <a:stretch>
            <a:fillRect/>
          </a:stretch>
        </p:blipFill>
        <p:spPr>
          <a:xfrm>
            <a:off x="63617" y="1404799"/>
            <a:ext cx="9016765" cy="4645555"/>
          </a:xfrm>
          <a:prstGeom prst="rect">
            <a:avLst/>
          </a:prstGeom>
        </p:spPr>
      </p:pic>
    </p:spTree>
    <p:extLst>
      <p:ext uri="{BB962C8B-B14F-4D97-AF65-F5344CB8AC3E}">
        <p14:creationId xmlns:p14="http://schemas.microsoft.com/office/powerpoint/2010/main" val="39835189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2">
            <a:extLst>
              <a:ext uri="{FF2B5EF4-FFF2-40B4-BE49-F238E27FC236}">
                <a16:creationId xmlns:a16="http://schemas.microsoft.com/office/drawing/2014/main" xmlns="" id="{F2FFEC5F-78CA-4FED-9100-995E137DB8C6}"/>
              </a:ext>
            </a:extLst>
          </p:cNvPr>
          <p:cNvSpPr>
            <a:spLocks noGrp="1"/>
          </p:cNvSpPr>
          <p:nvPr>
            <p:ph type="title"/>
          </p:nvPr>
        </p:nvSpPr>
        <p:spPr>
          <a:xfrm>
            <a:off x="1705943" y="224579"/>
            <a:ext cx="4647630" cy="813000"/>
          </a:xfrm>
        </p:spPr>
        <p:txBody>
          <a:bodyPr/>
          <a:lstStyle/>
          <a:p>
            <a:pPr defTabSz="457200"/>
            <a:r>
              <a:rPr lang="es-CL" sz="2800" b="1" dirty="0">
                <a:solidFill>
                  <a:prstClr val="white"/>
                </a:solidFill>
                <a:latin typeface="Calibri"/>
              </a:rPr>
              <a:t>Usando SAVEPOINT para marcar Transacciones</a:t>
            </a:r>
          </a:p>
        </p:txBody>
      </p:sp>
      <p:sp>
        <p:nvSpPr>
          <p:cNvPr id="7" name="Marcador de contenido 1">
            <a:extLst>
              <a:ext uri="{FF2B5EF4-FFF2-40B4-BE49-F238E27FC236}">
                <a16:creationId xmlns:a16="http://schemas.microsoft.com/office/drawing/2014/main" xmlns="" id="{F476C062-9446-457A-853D-6C78CB3877AB}"/>
              </a:ext>
            </a:extLst>
          </p:cNvPr>
          <p:cNvSpPr txBox="1">
            <a:spLocks/>
          </p:cNvSpPr>
          <p:nvPr/>
        </p:nvSpPr>
        <p:spPr>
          <a:xfrm>
            <a:off x="457200" y="1311930"/>
            <a:ext cx="8229600" cy="4525963"/>
          </a:xfrm>
          <a:prstGeom prst="rect">
            <a:avLst/>
          </a:prstGeom>
        </p:spPr>
        <p:txBody>
          <a:bodyPr vert="horz" lIns="91440" tIns="45720" rIns="91440" bIns="45720" rtlCol="0">
            <a:normAutofit/>
          </a:bodyPr>
          <a:lstStyle>
            <a:lvl1pPr marL="257175" indent="-257175"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1pPr>
            <a:lvl2pPr marL="557213" indent="-214313"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2pPr>
            <a:lvl3pPr marL="8572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3pPr>
            <a:lvl4pPr marL="12001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4pPr>
            <a:lvl5pPr marL="1543050" indent="-171450" algn="l" defTabSz="342900" rtl="0" eaLnBrk="1" latinLnBrk="0" hangingPunct="1">
              <a:spcBef>
                <a:spcPct val="20000"/>
              </a:spcBef>
              <a:buFont typeface="Arial"/>
              <a:buChar char="»"/>
              <a:defRPr sz="2000" b="0" kern="1200">
                <a:solidFill>
                  <a:schemeClr val="tx1">
                    <a:lumMod val="75000"/>
                    <a:lumOff val="25000"/>
                  </a:schemeClr>
                </a:solidFill>
                <a:effectLst/>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0" indent="0" algn="just" defTabSz="457200">
              <a:lnSpc>
                <a:spcPct val="80000"/>
              </a:lnSpc>
              <a:buClrTx/>
              <a:buFont typeface="Arial"/>
              <a:buNone/>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endParaRPr lang="es-CL" sz="800">
              <a:solidFill>
                <a:sysClr val="windowText" lastClr="000000">
                  <a:lumMod val="75000"/>
                  <a:lumOff val="25000"/>
                </a:sysClr>
              </a:solidFill>
              <a:latin typeface="Calibri"/>
              <a:ea typeface="ＭＳ Ｐゴシック" pitchFamily="34" charset="-128"/>
            </a:endParaRPr>
          </a:p>
          <a:p>
            <a:pPr marL="609600" indent="-609600" algn="just" defTabSz="457200">
              <a:lnSpc>
                <a:spcPct val="80000"/>
              </a:lnSpc>
              <a:buClrTx/>
              <a:buFont typeface="Arial" charset="0"/>
              <a:buChar char="•"/>
              <a:defRPr/>
            </a:pPr>
            <a:r>
              <a:rPr lang="es-CL">
                <a:solidFill>
                  <a:sysClr val="windowText" lastClr="000000">
                    <a:lumMod val="75000"/>
                    <a:lumOff val="25000"/>
                  </a:sysClr>
                </a:solidFill>
                <a:latin typeface="Calibri"/>
                <a:ea typeface="ＭＳ Ｐゴシック" pitchFamily="34" charset="-128"/>
              </a:rPr>
              <a:t>Ejemplo: </a:t>
            </a:r>
          </a:p>
          <a:p>
            <a:pPr marL="0" indent="0">
              <a:buClrTx/>
              <a:buFont typeface="Arial"/>
              <a:buNone/>
              <a:defRPr/>
            </a:pPr>
            <a:endParaRPr lang="es-CL" dirty="0">
              <a:solidFill>
                <a:sysClr val="windowText" lastClr="000000">
                  <a:lumMod val="75000"/>
                  <a:lumOff val="25000"/>
                </a:sysClr>
              </a:solidFill>
              <a:latin typeface="Calibri"/>
            </a:endParaRPr>
          </a:p>
        </p:txBody>
      </p:sp>
      <p:sp>
        <p:nvSpPr>
          <p:cNvPr id="9" name="Text Box 5">
            <a:extLst>
              <a:ext uri="{FF2B5EF4-FFF2-40B4-BE49-F238E27FC236}">
                <a16:creationId xmlns:a16="http://schemas.microsoft.com/office/drawing/2014/main" xmlns="" id="{FAFB14AA-6EB3-49B0-A88B-07EBDF156527}"/>
              </a:ext>
            </a:extLst>
          </p:cNvPr>
          <p:cNvSpPr txBox="1">
            <a:spLocks noChangeArrowheads="1"/>
          </p:cNvSpPr>
          <p:nvPr/>
        </p:nvSpPr>
        <p:spPr bwMode="auto">
          <a:xfrm>
            <a:off x="1187624" y="3572776"/>
            <a:ext cx="6624736" cy="2800767"/>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lvl1pPr eaLnBrk="0" hangingPunct="0">
              <a:defRPr>
                <a:solidFill>
                  <a:schemeClr val="tx1"/>
                </a:solidFill>
                <a:latin typeface="Tahoma" panose="020B0604030504040204" pitchFamily="34" charset="0"/>
                <a:cs typeface="Arial" panose="020B0604020202020204" pitchFamily="34" charset="0"/>
              </a:defRPr>
            </a:lvl1pPr>
            <a:lvl2pPr marL="742950" indent="-285750" eaLnBrk="0" hangingPunct="0">
              <a:defRPr>
                <a:solidFill>
                  <a:schemeClr val="tx1"/>
                </a:solidFill>
                <a:latin typeface="Tahoma" panose="020B0604030504040204" pitchFamily="34" charset="0"/>
                <a:cs typeface="Arial" panose="020B0604020202020204" pitchFamily="34" charset="0"/>
              </a:defRPr>
            </a:lvl2pPr>
            <a:lvl3pPr marL="1143000" indent="-228600" eaLnBrk="0" hangingPunct="0">
              <a:defRPr>
                <a:solidFill>
                  <a:schemeClr val="tx1"/>
                </a:solidFill>
                <a:latin typeface="Tahoma" panose="020B0604030504040204" pitchFamily="34" charset="0"/>
                <a:cs typeface="Arial" panose="020B0604020202020204" pitchFamily="34" charset="0"/>
              </a:defRPr>
            </a:lvl3pPr>
            <a:lvl4pPr marL="1600200" indent="-228600" eaLnBrk="0" hangingPunct="0">
              <a:defRPr>
                <a:solidFill>
                  <a:schemeClr val="tx1"/>
                </a:solidFill>
                <a:latin typeface="Tahoma" panose="020B0604030504040204" pitchFamily="34" charset="0"/>
                <a:cs typeface="Arial" panose="020B0604020202020204" pitchFamily="34" charset="0"/>
              </a:defRPr>
            </a:lvl4pPr>
            <a:lvl5pPr marL="2057400" indent="-228600" eaLnBrk="0" hangingPunct="0">
              <a:defRPr>
                <a:solidFill>
                  <a:schemeClr val="tx1"/>
                </a:solidFill>
                <a:latin typeface="Tahom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pPr eaLnBrk="1" hangingPunct="1">
              <a:buClrTx/>
              <a:buFontTx/>
              <a:buNone/>
              <a:defRPr/>
            </a:pPr>
            <a:endParaRPr lang="es-MX" sz="800" dirty="0">
              <a:solidFill>
                <a:prstClr val="black"/>
              </a:solidFill>
              <a:latin typeface="Arial" charset="0"/>
              <a:ea typeface="+mn-ea"/>
              <a:cs typeface="Arial" charset="0"/>
            </a:endParaRPr>
          </a:p>
          <a:p>
            <a:pPr>
              <a:buClrTx/>
              <a:buFontTx/>
              <a:buNone/>
              <a:defRPr/>
            </a:pPr>
            <a:r>
              <a:rPr lang="en-US" sz="1600" b="1" dirty="0">
                <a:solidFill>
                  <a:prstClr val="black"/>
                </a:solidFill>
                <a:latin typeface="Calibri"/>
                <a:ea typeface="+mn-ea"/>
              </a:rPr>
              <a:t>DELETE FROM employees</a:t>
            </a:r>
          </a:p>
          <a:p>
            <a:pPr>
              <a:buClrTx/>
              <a:buFontTx/>
              <a:buNone/>
              <a:defRPr/>
            </a:pPr>
            <a:r>
              <a:rPr lang="en-US" sz="1600" b="1" dirty="0">
                <a:solidFill>
                  <a:prstClr val="black"/>
                </a:solidFill>
                <a:latin typeface="Calibri"/>
                <a:ea typeface="+mn-ea"/>
              </a:rPr>
              <a:t>WHERE department_id IS NULL;</a:t>
            </a:r>
          </a:p>
          <a:p>
            <a:pPr>
              <a:buClrTx/>
              <a:buFontTx/>
              <a:buNone/>
              <a:defRPr/>
            </a:pPr>
            <a:r>
              <a:rPr lang="en-US" sz="1600" b="1" dirty="0">
                <a:solidFill>
                  <a:srgbClr val="FF0000"/>
                </a:solidFill>
                <a:latin typeface="Calibri"/>
                <a:ea typeface="+mn-ea"/>
              </a:rPr>
              <a:t>SAVEPOINT A</a:t>
            </a:r>
            <a:r>
              <a:rPr lang="en-US" sz="1600" b="1" dirty="0">
                <a:solidFill>
                  <a:prstClr val="black"/>
                </a:solidFill>
                <a:latin typeface="Calibri"/>
                <a:ea typeface="+mn-ea"/>
              </a:rPr>
              <a:t>;</a:t>
            </a:r>
          </a:p>
          <a:p>
            <a:pPr>
              <a:buClrTx/>
              <a:buFontTx/>
              <a:buNone/>
              <a:defRPr/>
            </a:pPr>
            <a:r>
              <a:rPr lang="en-US" sz="1600" b="1" dirty="0">
                <a:solidFill>
                  <a:prstClr val="black"/>
                </a:solidFill>
                <a:latin typeface="Calibri"/>
                <a:ea typeface="+mn-ea"/>
              </a:rPr>
              <a:t>UPDATE employees</a:t>
            </a:r>
          </a:p>
          <a:p>
            <a:pPr>
              <a:buClrTx/>
              <a:buFontTx/>
              <a:buNone/>
              <a:defRPr/>
            </a:pPr>
            <a:r>
              <a:rPr lang="en-US" sz="1600" b="1" dirty="0">
                <a:solidFill>
                  <a:prstClr val="black"/>
                </a:solidFill>
                <a:latin typeface="Calibri"/>
                <a:ea typeface="+mn-ea"/>
              </a:rPr>
              <a:t>SET salary = salary * 1.50;</a:t>
            </a:r>
          </a:p>
          <a:p>
            <a:pPr>
              <a:buClrTx/>
              <a:buFontTx/>
              <a:buNone/>
              <a:defRPr/>
            </a:pPr>
            <a:r>
              <a:rPr lang="en-US" sz="1600" b="1" dirty="0">
                <a:solidFill>
                  <a:srgbClr val="0066FF"/>
                </a:solidFill>
                <a:latin typeface="Calibri"/>
                <a:ea typeface="+mn-ea"/>
              </a:rPr>
              <a:t>SAVEPOINT B</a:t>
            </a:r>
            <a:r>
              <a:rPr lang="en-US" sz="1600" b="1" dirty="0">
                <a:solidFill>
                  <a:prstClr val="black"/>
                </a:solidFill>
                <a:latin typeface="Calibri"/>
                <a:ea typeface="+mn-ea"/>
              </a:rPr>
              <a:t>;</a:t>
            </a:r>
          </a:p>
          <a:p>
            <a:pPr>
              <a:buClrTx/>
              <a:buFontTx/>
              <a:buNone/>
              <a:defRPr/>
            </a:pPr>
            <a:r>
              <a:rPr lang="en-US" sz="1600" b="1" dirty="0">
                <a:solidFill>
                  <a:prstClr val="black"/>
                </a:solidFill>
                <a:latin typeface="Calibri"/>
                <a:ea typeface="+mn-ea"/>
              </a:rPr>
              <a:t>DELETE FROM employees</a:t>
            </a:r>
          </a:p>
          <a:p>
            <a:pPr>
              <a:buClrTx/>
              <a:buFontTx/>
              <a:buNone/>
              <a:defRPr/>
            </a:pPr>
            <a:r>
              <a:rPr lang="en-US" sz="1600" b="1" dirty="0">
                <a:solidFill>
                  <a:prstClr val="black"/>
                </a:solidFill>
                <a:latin typeface="Calibri"/>
                <a:ea typeface="+mn-ea"/>
              </a:rPr>
              <a:t>WHERE manager_id IS NULL;</a:t>
            </a:r>
          </a:p>
          <a:p>
            <a:pPr>
              <a:buClrTx/>
              <a:buFontTx/>
              <a:buNone/>
              <a:defRPr/>
            </a:pPr>
            <a:r>
              <a:rPr lang="en-US" sz="1600" b="1" dirty="0">
                <a:solidFill>
                  <a:srgbClr val="CC0000"/>
                </a:solidFill>
                <a:latin typeface="Calibri"/>
                <a:ea typeface="+mn-ea"/>
              </a:rPr>
              <a:t>ROLLBACK TO B</a:t>
            </a:r>
            <a:r>
              <a:rPr lang="en-US" sz="1600" b="1" dirty="0">
                <a:solidFill>
                  <a:prstClr val="black"/>
                </a:solidFill>
                <a:latin typeface="Calibri"/>
                <a:ea typeface="+mn-ea"/>
              </a:rPr>
              <a:t>;</a:t>
            </a:r>
          </a:p>
          <a:p>
            <a:pPr>
              <a:buClrTx/>
              <a:buFontTx/>
              <a:buNone/>
              <a:defRPr/>
            </a:pPr>
            <a:r>
              <a:rPr lang="en-US" sz="1600" b="1" dirty="0">
                <a:solidFill>
                  <a:srgbClr val="00A227"/>
                </a:solidFill>
                <a:latin typeface="Calibri"/>
                <a:ea typeface="+mn-ea"/>
              </a:rPr>
              <a:t>COMMIT</a:t>
            </a:r>
            <a:r>
              <a:rPr lang="en-US" sz="1600" b="1" dirty="0">
                <a:solidFill>
                  <a:prstClr val="black"/>
                </a:solidFill>
                <a:latin typeface="Calibri"/>
                <a:ea typeface="+mn-ea"/>
              </a:rPr>
              <a:t>;</a:t>
            </a:r>
          </a:p>
          <a:p>
            <a:pPr eaLnBrk="1" hangingPunct="1">
              <a:buClrTx/>
              <a:buFontTx/>
              <a:buNone/>
              <a:defRPr/>
            </a:pPr>
            <a:endParaRPr lang="es-MX" sz="800" b="1" dirty="0">
              <a:solidFill>
                <a:prstClr val="black"/>
              </a:solidFill>
              <a:latin typeface="Arial" pitchFamily="34" charset="0"/>
              <a:ea typeface="+mn-ea"/>
            </a:endParaRPr>
          </a:p>
        </p:txBody>
      </p:sp>
      <p:sp>
        <p:nvSpPr>
          <p:cNvPr id="10" name="Rectángulo redondeado 4">
            <a:extLst>
              <a:ext uri="{FF2B5EF4-FFF2-40B4-BE49-F238E27FC236}">
                <a16:creationId xmlns:a16="http://schemas.microsoft.com/office/drawing/2014/main" xmlns="" id="{A651404A-83FC-4C27-9249-D81D88349902}"/>
              </a:ext>
            </a:extLst>
          </p:cNvPr>
          <p:cNvSpPr/>
          <p:nvPr/>
        </p:nvSpPr>
        <p:spPr>
          <a:xfrm>
            <a:off x="3528120" y="1196752"/>
            <a:ext cx="2052000" cy="2016000"/>
          </a:xfrm>
          <a:prstGeom prst="roundRect">
            <a:avLst/>
          </a:prstGeom>
          <a:solidFill>
            <a:srgbClr val="EC700A"/>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rIns="0" rtlCol="0" anchor="ctr"/>
          <a:lstStyle/>
          <a:p>
            <a:pPr algn="ctr">
              <a:buClrTx/>
              <a:buFontTx/>
              <a:buNone/>
              <a:defRPr/>
            </a:pPr>
            <a:r>
              <a:rPr lang="es-CL" sz="1800" b="1" dirty="0">
                <a:solidFill>
                  <a:srgbClr val="FFFFFF"/>
                </a:solidFill>
                <a:latin typeface="Calibri"/>
                <a:ea typeface="+mn-ea"/>
                <a:cs typeface="Arial" panose="020B0604020202020204" pitchFamily="34" charset="0"/>
              </a:rPr>
              <a:t>Un </a:t>
            </a:r>
            <a:r>
              <a:rPr lang="es-CL" sz="1800" b="1" dirty="0" err="1">
                <a:solidFill>
                  <a:srgbClr val="FFFFFF"/>
                </a:solidFill>
                <a:latin typeface="Calibri"/>
                <a:ea typeface="+mn-ea"/>
                <a:cs typeface="Arial" panose="020B0604020202020204" pitchFamily="34" charset="0"/>
              </a:rPr>
              <a:t>Savepoint</a:t>
            </a:r>
            <a:r>
              <a:rPr lang="es-CL" sz="1800" b="1" dirty="0">
                <a:solidFill>
                  <a:srgbClr val="FFFFFF"/>
                </a:solidFill>
                <a:latin typeface="Calibri"/>
                <a:ea typeface="+mn-ea"/>
                <a:cs typeface="Arial" panose="020B0604020202020204" pitchFamily="34" charset="0"/>
              </a:rPr>
              <a:t> es una marca que permite efectuar un </a:t>
            </a:r>
            <a:r>
              <a:rPr lang="es-CL" sz="1800" b="1" dirty="0" err="1">
                <a:solidFill>
                  <a:srgbClr val="FFFFFF"/>
                </a:solidFill>
                <a:latin typeface="Calibri"/>
                <a:ea typeface="+mn-ea"/>
                <a:cs typeface="Arial" panose="020B0604020202020204" pitchFamily="34" charset="0"/>
              </a:rPr>
              <a:t>Rollback</a:t>
            </a:r>
            <a:r>
              <a:rPr lang="es-CL" sz="1800" b="1" dirty="0">
                <a:solidFill>
                  <a:srgbClr val="FFFFFF"/>
                </a:solidFill>
                <a:latin typeface="Calibri"/>
                <a:ea typeface="+mn-ea"/>
                <a:cs typeface="Arial" panose="020B0604020202020204" pitchFamily="34" charset="0"/>
              </a:rPr>
              <a:t> parcial en la Transacción</a:t>
            </a:r>
          </a:p>
        </p:txBody>
      </p:sp>
    </p:spTree>
    <p:extLst>
      <p:ext uri="{BB962C8B-B14F-4D97-AF65-F5344CB8AC3E}">
        <p14:creationId xmlns:p14="http://schemas.microsoft.com/office/powerpoint/2010/main" val="1320829054"/>
      </p:ext>
    </p:extLst>
  </p:cSld>
  <p:clrMapOvr>
    <a:masterClrMapping/>
  </p:clrMapOvr>
</p:sld>
</file>

<file path=ppt/theme/theme1.xml><?xml version="1.0" encoding="utf-8"?>
<a:theme xmlns:a="http://schemas.openxmlformats.org/drawingml/2006/main" name="Tema de Office">
  <a:themeElements>
    <a:clrScheme name="DUOC 2">
      <a:dk1>
        <a:srgbClr val="172740"/>
      </a:dk1>
      <a:lt1>
        <a:srgbClr val="FFFFFF"/>
      </a:lt1>
      <a:dk2>
        <a:srgbClr val="81888F"/>
      </a:dk2>
      <a:lt2>
        <a:srgbClr val="FBC842"/>
      </a:lt2>
      <a:accent1>
        <a:srgbClr val="DE3075"/>
      </a:accent1>
      <a:accent2>
        <a:srgbClr val="702785"/>
      </a:accent2>
      <a:accent3>
        <a:srgbClr val="BDD503"/>
      </a:accent3>
      <a:accent4>
        <a:srgbClr val="00A0DE"/>
      </a:accent4>
      <a:accent5>
        <a:srgbClr val="FA742C"/>
      </a:accent5>
      <a:accent6>
        <a:srgbClr val="AE0F0F"/>
      </a:accent6>
      <a:hlink>
        <a:srgbClr val="723714"/>
      </a:hlink>
      <a:folHlink>
        <a:srgbClr val="6B79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ln>
          <a:noFill/>
        </a:ln>
      </a:spPr>
      <a:bodyPr spcFirstLastPara="1" wrap="square" lIns="91425" tIns="45700" rIns="91425" bIns="45700" anchor="t" anchorCtr="0">
        <a:noAutofit/>
      </a:bodyPr>
      <a:lstStyle>
        <a:defPPr algn="l">
          <a:defRPr sz="2400" dirty="0"/>
        </a:defP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6412</TotalTime>
  <Words>6575</Words>
  <Application>Microsoft Office PowerPoint</Application>
  <PresentationFormat>Presentación en pantalla (4:3)</PresentationFormat>
  <Paragraphs>970</Paragraphs>
  <Slides>47</Slides>
  <Notes>44</Notes>
  <HiddenSlides>0</HiddenSlides>
  <MMClips>0</MMClips>
  <ScaleCrop>false</ScaleCrop>
  <HeadingPairs>
    <vt:vector size="6" baseType="variant">
      <vt:variant>
        <vt:lpstr>Fuentes usadas</vt:lpstr>
      </vt:variant>
      <vt:variant>
        <vt:i4>11</vt:i4>
      </vt:variant>
      <vt:variant>
        <vt:lpstr>Tema</vt:lpstr>
      </vt:variant>
      <vt:variant>
        <vt:i4>1</vt:i4>
      </vt:variant>
      <vt:variant>
        <vt:lpstr>Títulos de diapositiva</vt:lpstr>
      </vt:variant>
      <vt:variant>
        <vt:i4>47</vt:i4>
      </vt:variant>
    </vt:vector>
  </HeadingPairs>
  <TitlesOfParts>
    <vt:vector size="59" baseType="lpstr">
      <vt:lpstr>Franklin Gothic</vt:lpstr>
      <vt:lpstr>Bebas Neue</vt:lpstr>
      <vt:lpstr>Calibri</vt:lpstr>
      <vt:lpstr>Roboto Mono</vt:lpstr>
      <vt:lpstr>Times New Roman</vt:lpstr>
      <vt:lpstr>Roboto</vt:lpstr>
      <vt:lpstr>Arial Unicode MS</vt:lpstr>
      <vt:lpstr>Arial</vt:lpstr>
      <vt:lpstr>Roboto Condensed</vt:lpstr>
      <vt:lpstr>Arial Black</vt:lpstr>
      <vt:lpstr>ＭＳ Ｐゴシック</vt:lpstr>
      <vt:lpstr>Tema de Office</vt:lpstr>
      <vt:lpstr>Manipulando Datos Almacenados en las Tablas</vt:lpstr>
      <vt:lpstr>Experiencia de Aprendizaje y Competencia Asociada</vt:lpstr>
      <vt:lpstr>Objetivos de la Clase</vt:lpstr>
      <vt:lpstr>Conceptos del Lenguaje de Manipulación de Datos</vt:lpstr>
      <vt:lpstr>Lenguaje de Manipulación  de Datos (DML)</vt:lpstr>
      <vt:lpstr>Sentencias COMMIT y ROLLBACK</vt:lpstr>
      <vt:lpstr>Sentencias DML</vt:lpstr>
      <vt:lpstr>Transacciones de Base de Datos</vt:lpstr>
      <vt:lpstr>Usando SAVEPOINT para marcar Transacciones</vt:lpstr>
      <vt:lpstr>Usando SAVEPOINT para marcar Transacciones</vt:lpstr>
      <vt:lpstr>Incorporando nuevas Filas en las Tablas</vt:lpstr>
      <vt:lpstr>Agregando Filas a una Tabla</vt:lpstr>
      <vt:lpstr>Agregando Filas a una Tabla</vt:lpstr>
      <vt:lpstr>Agregando Filas con Valores Nulos</vt:lpstr>
      <vt:lpstr>Agregando Filas con Valores Especiales</vt:lpstr>
      <vt:lpstr>Agregando Filas con Valor obtenido de Subconsulta</vt:lpstr>
      <vt:lpstr>Agregando Múltiples Filas en diferentes Tablas</vt:lpstr>
      <vt:lpstr>Agregando Múltiples Filas en diferentes Tablas</vt:lpstr>
      <vt:lpstr>Agregando Múltiples Filas en diferentes Tablas</vt:lpstr>
      <vt:lpstr>Agregando Múltiples Filas en diferentes Tablas</vt:lpstr>
      <vt:lpstr>Agregando Múltiples Filas en diferentes Tablas</vt:lpstr>
      <vt:lpstr>Errores Frecuentes al  Insertar Filas</vt:lpstr>
      <vt:lpstr>Errores Frecuentes al  Insertar Filas</vt:lpstr>
      <vt:lpstr>Errores Frecuentes al  Insertar Filas</vt:lpstr>
      <vt:lpstr>Modificando Valores de las Tablas</vt:lpstr>
      <vt:lpstr>Modificando Datos de las Tabla</vt:lpstr>
      <vt:lpstr>Modificando Datos de las Tabla</vt:lpstr>
      <vt:lpstr>Modificando Datos de las Tabla</vt:lpstr>
      <vt:lpstr>Errores Frecuentes al  Actualizar Datos</vt:lpstr>
      <vt:lpstr>Errores Frecuentes al  Actualizar Datos</vt:lpstr>
      <vt:lpstr>Errores Frecuentes al  Actualizar Datos</vt:lpstr>
      <vt:lpstr>Errores Frecuentes al  Actualizar Datos</vt:lpstr>
      <vt:lpstr>Errores Frecuentes al  Actualizar Datos</vt:lpstr>
      <vt:lpstr>Eliminando Filas de las Tablas</vt:lpstr>
      <vt:lpstr>Eliminando Filas de las Tablas</vt:lpstr>
      <vt:lpstr>Eliminando Filas de las Tablas</vt:lpstr>
      <vt:lpstr>Eliminando Filas de las Tablas</vt:lpstr>
      <vt:lpstr>Error Frecuente al  Eliminar Filas</vt:lpstr>
      <vt:lpstr>Uso de Sentencia TRUNCATE para todas las Filas</vt:lpstr>
      <vt:lpstr>Uso de Subconsultas en Sentencias DML</vt:lpstr>
      <vt:lpstr>Usando Subconsultas en Sentencias DML</vt:lpstr>
      <vt:lpstr>Usando Subconsultas para Insertar Filas</vt:lpstr>
      <vt:lpstr>Usando Subconsultas para Insertar Filas</vt:lpstr>
      <vt:lpstr>Usando Subconsultas para Actualizar Datos</vt:lpstr>
      <vt:lpstr>Usando Subconsultas para Actualizar Datos</vt:lpstr>
      <vt:lpstr>Usando Subconsultas para Eliminar Filas</vt:lpstr>
      <vt:lpstr>Resumen de la Clase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DISEÑO Y GESTIÓN DE REQUISITOS</dc:title>
  <dc:creator>Alejandra Gajardo</dc:creator>
  <cp:lastModifiedBy>Usuario de Windows</cp:lastModifiedBy>
  <cp:revision>798</cp:revision>
  <dcterms:modified xsi:type="dcterms:W3CDTF">2020-06-24T16:12:14Z</dcterms:modified>
</cp:coreProperties>
</file>